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1" r:id="rId66"/>
    <p:sldId id="282" r:id="rId67"/>
    <p:sldId id="283" r:id="rId68"/>
    <p:sldId id="284" r:id="rId69"/>
    <p:sldId id="285" r:id="rId70"/>
    <p:sldId id="286" r:id="rId71"/>
    <p:sldId id="287" r:id="rId72"/>
    <p:sldId id="288" r:id="rId73"/>
    <p:sldId id="289" r:id="rId74"/>
    <p:sldId id="290" r:id="rId75"/>
    <p:sldId id="291" r:id="rId76"/>
    <p:sldId id="292" r:id="rId77"/>
    <p:sldId id="293" r:id="rId78"/>
    <p:sldId id="294" r:id="rId79"/>
    <p:sldId id="295" r:id="rId80"/>
    <p:sldId id="296" r:id="rId81"/>
    <p:sldId id="297" r:id="rId82"/>
    <p:sldId id="298" r:id="rId83"/>
    <p:sldId id="299" r:id="rId84"/>
    <p:sldId id="300" r:id="rId85"/>
    <p:sldId id="301" r:id="rId86"/>
    <p:sldId id="302" r:id="rId87"/>
    <p:sldId id="303" r:id="rId88"/>
    <p:sldId id="304" r:id="rId89"/>
    <p:sldId id="305" r:id="rId90"/>
    <p:sldId id="306" r:id="rId91"/>
    <p:sldId id="307" r:id="rId92"/>
    <p:sldId id="308" r:id="rId93"/>
    <p:sldId id="309" r:id="rId94"/>
    <p:sldId id="310" r:id="rId95"/>
    <p:sldId id="311" r:id="rId96"/>
    <p:sldId id="312" r:id="rId97"/>
    <p:sldId id="313" r:id="rId98"/>
    <p:sldId id="314" r:id="rId99"/>
    <p:sldId id="315" r:id="rId100"/>
    <p:sldId id="316" r:id="rId101"/>
    <p:sldId id="317" r:id="rId102"/>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Glacial Indifference" charset="1" panose="00000000000000000000"/>
      <p:regular r:id="rId8"/>
    </p:embeddedFont>
    <p:embeddedFont>
      <p:font typeface="Glacial Indifference Bold" charset="1" panose="00000800000000000000"/>
      <p:regular r:id="rId9"/>
    </p:embeddedFont>
    <p:embeddedFont>
      <p:font typeface="Glacial Indifference Italics" charset="1" panose="00000000000000000000"/>
      <p:regular r:id="rId10"/>
    </p:embeddedFont>
    <p:embeddedFont>
      <p:font typeface="Glacial Indifference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League Spartan" charset="1" panose="00000800000000000000"/>
      <p:regular r:id="rId16"/>
    </p:embeddedFont>
    <p:embeddedFont>
      <p:font typeface="Poppins Light" charset="1" panose="02000000000000000000"/>
      <p:regular r:id="rId17"/>
    </p:embeddedFont>
    <p:embeddedFont>
      <p:font typeface="Poppins Light Bold" charset="1" panose="02000000000000000000"/>
      <p:regular r:id="rId18"/>
    </p:embeddedFont>
    <p:embeddedFont>
      <p:font typeface="DM Sans" charset="1" panose="00000000000000000000"/>
      <p:regular r:id="rId19"/>
    </p:embeddedFont>
    <p:embeddedFont>
      <p:font typeface="DM Sans Bold" charset="1" panose="00000000000000000000"/>
      <p:regular r:id="rId20"/>
    </p:embeddedFont>
    <p:embeddedFont>
      <p:font typeface="DM Sans Italics" charset="1" panose="00000000000000000000"/>
      <p:regular r:id="rId21"/>
    </p:embeddedFont>
    <p:embeddedFont>
      <p:font typeface="DM Sans Bold Italics" charset="1" panose="00000000000000000000"/>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Italics" charset="1" panose="00000500000000000000"/>
      <p:regular r:id="rId31"/>
    </p:embeddedFont>
    <p:embeddedFont>
      <p:font typeface="Open Sauce Bold Italics" charset="1" panose="00000800000000000000"/>
      <p:regular r:id="rId32"/>
    </p:embeddedFont>
    <p:embeddedFont>
      <p:font typeface="Open Sauce Light" charset="1" panose="00000400000000000000"/>
      <p:regular r:id="rId33"/>
    </p:embeddedFont>
    <p:embeddedFont>
      <p:font typeface="Open Sauce Light Italics" charset="1" panose="00000400000000000000"/>
      <p:regular r:id="rId34"/>
    </p:embeddedFont>
    <p:embeddedFont>
      <p:font typeface="Open Sauce Medium" charset="1" panose="00000600000000000000"/>
      <p:regular r:id="rId35"/>
    </p:embeddedFont>
    <p:embeddedFont>
      <p:font typeface="Open Sauce Medium Italics" charset="1" panose="00000600000000000000"/>
      <p:regular r:id="rId36"/>
    </p:embeddedFont>
    <p:embeddedFont>
      <p:font typeface="Open Sauce Semi-Bold" charset="1" panose="00000700000000000000"/>
      <p:regular r:id="rId37"/>
    </p:embeddedFont>
    <p:embeddedFont>
      <p:font typeface="Open Sauce Semi-Bold Italics" charset="1" panose="00000700000000000000"/>
      <p:regular r:id="rId38"/>
    </p:embeddedFont>
    <p:embeddedFont>
      <p:font typeface="Open Sauce Heavy" charset="1" panose="00000A00000000000000"/>
      <p:regular r:id="rId39"/>
    </p:embeddedFont>
    <p:embeddedFont>
      <p:font typeface="Open Sauce Heavy Italics" charset="1" panose="00000A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60.xml" Type="http://schemas.openxmlformats.org/officeDocument/2006/relationships/slide"/><Relationship Id="rId101" Target="slides/slide61.xml" Type="http://schemas.openxmlformats.org/officeDocument/2006/relationships/slide"/><Relationship Id="rId102" Target="slides/slide62.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61" Target="slides/slide21.xml" Type="http://schemas.openxmlformats.org/officeDocument/2006/relationships/slide"/><Relationship Id="rId62" Target="slides/slide22.xml" Type="http://schemas.openxmlformats.org/officeDocument/2006/relationships/slide"/><Relationship Id="rId63" Target="slides/slide23.xml" Type="http://schemas.openxmlformats.org/officeDocument/2006/relationships/slide"/><Relationship Id="rId64" Target="slides/slide24.xml" Type="http://schemas.openxmlformats.org/officeDocument/2006/relationships/slide"/><Relationship Id="rId65" Target="slides/slide25.xml" Type="http://schemas.openxmlformats.org/officeDocument/2006/relationships/slide"/><Relationship Id="rId66" Target="slides/slide26.xml" Type="http://schemas.openxmlformats.org/officeDocument/2006/relationships/slide"/><Relationship Id="rId67" Target="slides/slide27.xml" Type="http://schemas.openxmlformats.org/officeDocument/2006/relationships/slide"/><Relationship Id="rId68" Target="slides/slide28.xml" Type="http://schemas.openxmlformats.org/officeDocument/2006/relationships/slide"/><Relationship Id="rId69" Target="slides/slide29.xml" Type="http://schemas.openxmlformats.org/officeDocument/2006/relationships/slide"/><Relationship Id="rId7" Target="fonts/font7.fntdata" Type="http://schemas.openxmlformats.org/officeDocument/2006/relationships/font"/><Relationship Id="rId70" Target="slides/slide30.xml" Type="http://schemas.openxmlformats.org/officeDocument/2006/relationships/slide"/><Relationship Id="rId71" Target="slides/slide31.xml" Type="http://schemas.openxmlformats.org/officeDocument/2006/relationships/slide"/><Relationship Id="rId72" Target="slides/slide32.xml" Type="http://schemas.openxmlformats.org/officeDocument/2006/relationships/slide"/><Relationship Id="rId73" Target="slides/slide33.xml" Type="http://schemas.openxmlformats.org/officeDocument/2006/relationships/slide"/><Relationship Id="rId74" Target="slides/slide34.xml" Type="http://schemas.openxmlformats.org/officeDocument/2006/relationships/slide"/><Relationship Id="rId75" Target="slides/slide35.xml" Type="http://schemas.openxmlformats.org/officeDocument/2006/relationships/slide"/><Relationship Id="rId76" Target="slides/slide36.xml" Type="http://schemas.openxmlformats.org/officeDocument/2006/relationships/slide"/><Relationship Id="rId77" Target="slides/slide37.xml" Type="http://schemas.openxmlformats.org/officeDocument/2006/relationships/slide"/><Relationship Id="rId78" Target="slides/slide38.xml" Type="http://schemas.openxmlformats.org/officeDocument/2006/relationships/slide"/><Relationship Id="rId79" Target="slides/slide39.xml" Type="http://schemas.openxmlformats.org/officeDocument/2006/relationships/slide"/><Relationship Id="rId8" Target="fonts/font8.fntdata" Type="http://schemas.openxmlformats.org/officeDocument/2006/relationships/font"/><Relationship Id="rId80" Target="slides/slide40.xml" Type="http://schemas.openxmlformats.org/officeDocument/2006/relationships/slide"/><Relationship Id="rId81" Target="slides/slide41.xml" Type="http://schemas.openxmlformats.org/officeDocument/2006/relationships/slide"/><Relationship Id="rId82" Target="slides/slide42.xml" Type="http://schemas.openxmlformats.org/officeDocument/2006/relationships/slide"/><Relationship Id="rId83" Target="slides/slide43.xml" Type="http://schemas.openxmlformats.org/officeDocument/2006/relationships/slide"/><Relationship Id="rId84" Target="slides/slide44.xml" Type="http://schemas.openxmlformats.org/officeDocument/2006/relationships/slide"/><Relationship Id="rId85" Target="slides/slide45.xml" Type="http://schemas.openxmlformats.org/officeDocument/2006/relationships/slide"/><Relationship Id="rId86" Target="slides/slide46.xml" Type="http://schemas.openxmlformats.org/officeDocument/2006/relationships/slide"/><Relationship Id="rId87" Target="slides/slide47.xml" Type="http://schemas.openxmlformats.org/officeDocument/2006/relationships/slide"/><Relationship Id="rId88" Target="slides/slide48.xml" Type="http://schemas.openxmlformats.org/officeDocument/2006/relationships/slide"/><Relationship Id="rId89" Target="slides/slide49.xml" Type="http://schemas.openxmlformats.org/officeDocument/2006/relationships/slide"/><Relationship Id="rId9" Target="fonts/font9.fntdata" Type="http://schemas.openxmlformats.org/officeDocument/2006/relationships/font"/><Relationship Id="rId90" Target="slides/slide50.xml" Type="http://schemas.openxmlformats.org/officeDocument/2006/relationships/slide"/><Relationship Id="rId91" Target="slides/slide51.xml" Type="http://schemas.openxmlformats.org/officeDocument/2006/relationships/slide"/><Relationship Id="rId92" Target="slides/slide52.xml" Type="http://schemas.openxmlformats.org/officeDocument/2006/relationships/slide"/><Relationship Id="rId93" Target="slides/slide53.xml" Type="http://schemas.openxmlformats.org/officeDocument/2006/relationships/slide"/><Relationship Id="rId94" Target="slides/slide54.xml" Type="http://schemas.openxmlformats.org/officeDocument/2006/relationships/slide"/><Relationship Id="rId95" Target="slides/slide55.xml" Type="http://schemas.openxmlformats.org/officeDocument/2006/relationships/slide"/><Relationship Id="rId96" Target="slides/slide56.xml" Type="http://schemas.openxmlformats.org/officeDocument/2006/relationships/slide"/><Relationship Id="rId97" Target="slides/slide57.xml" Type="http://schemas.openxmlformats.org/officeDocument/2006/relationships/slide"/><Relationship Id="rId98" Target="slides/slide58.xml" Type="http://schemas.openxmlformats.org/officeDocument/2006/relationships/slide"/><Relationship Id="rId99" Target="slides/slide59.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https://v2.nuxt.com/docs/directory-structure/static/" TargetMode="External" Type="http://schemas.openxmlformats.org/officeDocument/2006/relationships/hyperlink"/></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EBEBEB"/>
        </a:solidFill>
      </p:bgPr>
    </p:bg>
    <p:spTree>
      <p:nvGrpSpPr>
        <p:cNvPr id="1" name=""/>
        <p:cNvGrpSpPr/>
        <p:nvPr/>
      </p:nvGrpSpPr>
      <p:grpSpPr>
        <a:xfrm>
          <a:off x="0" y="0"/>
          <a:ext cx="0" cy="0"/>
          <a:chOff x="0" y="0"/>
          <a:chExt cx="0" cy="0"/>
        </a:xfrm>
      </p:grpSpPr>
      <p:sp>
        <p:nvSpPr>
          <p:cNvPr name="TextBox 2" id="2"/>
          <p:cNvSpPr txBox="true"/>
          <p:nvPr/>
        </p:nvSpPr>
        <p:spPr>
          <a:xfrm rot="0">
            <a:off x="2890320" y="3173413"/>
            <a:ext cx="12507360" cy="2730500"/>
          </a:xfrm>
          <a:prstGeom prst="rect">
            <a:avLst/>
          </a:prstGeom>
        </p:spPr>
        <p:txBody>
          <a:bodyPr anchor="t" rtlCol="false" tIns="0" lIns="0" bIns="0" rIns="0">
            <a:spAutoFit/>
          </a:bodyPr>
          <a:lstStyle/>
          <a:p>
            <a:pPr algn="ctr">
              <a:lnSpc>
                <a:spcPts val="10599"/>
              </a:lnSpc>
            </a:pPr>
            <a:r>
              <a:rPr lang="en-US" sz="9999">
                <a:solidFill>
                  <a:srgbClr val="231F20"/>
                </a:solidFill>
                <a:latin typeface="Oswald"/>
              </a:rPr>
              <a:t>Belajar Basic Vue.js Menggunakan Nuxt.js 2</a:t>
            </a:r>
          </a:p>
        </p:txBody>
      </p:sp>
      <p:sp>
        <p:nvSpPr>
          <p:cNvPr name="TextBox 3" id="3"/>
          <p:cNvSpPr txBox="true"/>
          <p:nvPr/>
        </p:nvSpPr>
        <p:spPr>
          <a:xfrm rot="0">
            <a:off x="13704852" y="8731885"/>
            <a:ext cx="3554448" cy="490855"/>
          </a:xfrm>
          <a:prstGeom prst="rect">
            <a:avLst/>
          </a:prstGeom>
        </p:spPr>
        <p:txBody>
          <a:bodyPr anchor="t" rtlCol="false" tIns="0" lIns="0" bIns="0" rIns="0">
            <a:spAutoFit/>
          </a:bodyPr>
          <a:lstStyle/>
          <a:p>
            <a:pPr algn="r">
              <a:lnSpc>
                <a:spcPts val="3919"/>
              </a:lnSpc>
            </a:pPr>
            <a:r>
              <a:rPr lang="en-US" sz="2799">
                <a:solidFill>
                  <a:srgbClr val="545454"/>
                </a:solidFill>
                <a:latin typeface="Glacial Indifference"/>
              </a:rPr>
              <a:t>Ibnu Shevayanto</a:t>
            </a:r>
          </a:p>
        </p:txBody>
      </p:sp>
      <p:sp>
        <p:nvSpPr>
          <p:cNvPr name="TextBox 4" id="4"/>
          <p:cNvSpPr txBox="true"/>
          <p:nvPr/>
        </p:nvSpPr>
        <p:spPr>
          <a:xfrm rot="0">
            <a:off x="1028700" y="8272145"/>
            <a:ext cx="3554448" cy="490855"/>
          </a:xfrm>
          <a:prstGeom prst="rect">
            <a:avLst/>
          </a:prstGeom>
        </p:spPr>
        <p:txBody>
          <a:bodyPr anchor="t" rtlCol="false" tIns="0" lIns="0" bIns="0" rIns="0">
            <a:spAutoFit/>
          </a:bodyPr>
          <a:lstStyle/>
          <a:p>
            <a:pPr algn="just">
              <a:lnSpc>
                <a:spcPts val="3919"/>
              </a:lnSpc>
            </a:pPr>
            <a:r>
              <a:rPr lang="en-US" sz="2799">
                <a:solidFill>
                  <a:srgbClr val="545454"/>
                </a:solidFill>
                <a:latin typeface="Glacial Indifference"/>
              </a:rPr>
              <a:t>SMKN2 Kota Bekasi</a:t>
            </a:r>
          </a:p>
        </p:txBody>
      </p:sp>
      <p:sp>
        <p:nvSpPr>
          <p:cNvPr name="TextBox 5" id="5"/>
          <p:cNvSpPr txBox="true"/>
          <p:nvPr/>
        </p:nvSpPr>
        <p:spPr>
          <a:xfrm rot="0">
            <a:off x="7366776" y="962025"/>
            <a:ext cx="3554448" cy="490855"/>
          </a:xfrm>
          <a:prstGeom prst="rect">
            <a:avLst/>
          </a:prstGeom>
        </p:spPr>
        <p:txBody>
          <a:bodyPr anchor="t" rtlCol="false" tIns="0" lIns="0" bIns="0" rIns="0">
            <a:spAutoFit/>
          </a:bodyPr>
          <a:lstStyle/>
          <a:p>
            <a:pPr algn="ctr">
              <a:lnSpc>
                <a:spcPts val="3919"/>
              </a:lnSpc>
            </a:pPr>
            <a:r>
              <a:rPr lang="en-US" sz="2799">
                <a:solidFill>
                  <a:srgbClr val="545454"/>
                </a:solidFill>
                <a:latin typeface="Glacial Indifference"/>
              </a:rPr>
              <a:t>2023 Nov 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553994"/>
            <a:ext cx="4376305" cy="3508590"/>
          </a:xfrm>
          <a:custGeom>
            <a:avLst/>
            <a:gdLst/>
            <a:ahLst/>
            <a:cxnLst/>
            <a:rect r="r" b="b" t="t" l="l"/>
            <a:pathLst>
              <a:path h="3508590" w="4376305">
                <a:moveTo>
                  <a:pt x="0" y="0"/>
                </a:moveTo>
                <a:lnTo>
                  <a:pt x="4376305" y="0"/>
                </a:lnTo>
                <a:lnTo>
                  <a:pt x="4376305" y="3508589"/>
                </a:lnTo>
                <a:lnTo>
                  <a:pt x="0" y="3508589"/>
                </a:lnTo>
                <a:lnTo>
                  <a:pt x="0" y="0"/>
                </a:lnTo>
                <a:close/>
              </a:path>
            </a:pathLst>
          </a:custGeom>
          <a:blipFill>
            <a:blip r:embed="rId2"/>
            <a:stretch>
              <a:fillRect l="0" t="0" r="0" b="0"/>
            </a:stretch>
          </a:blipFill>
        </p:spPr>
      </p:sp>
      <p:sp>
        <p:nvSpPr>
          <p:cNvPr name="Freeform 3" id="3"/>
          <p:cNvSpPr/>
          <p:nvPr/>
        </p:nvSpPr>
        <p:spPr>
          <a:xfrm flipH="false" flipV="false" rot="0">
            <a:off x="6915353" y="2585301"/>
            <a:ext cx="4457295" cy="3445976"/>
          </a:xfrm>
          <a:custGeom>
            <a:avLst/>
            <a:gdLst/>
            <a:ahLst/>
            <a:cxnLst/>
            <a:rect r="r" b="b" t="t" l="l"/>
            <a:pathLst>
              <a:path h="3445976" w="4457295">
                <a:moveTo>
                  <a:pt x="0" y="0"/>
                </a:moveTo>
                <a:lnTo>
                  <a:pt x="4457294" y="0"/>
                </a:lnTo>
                <a:lnTo>
                  <a:pt x="4457294" y="3445975"/>
                </a:lnTo>
                <a:lnTo>
                  <a:pt x="0" y="3445975"/>
                </a:lnTo>
                <a:lnTo>
                  <a:pt x="0" y="0"/>
                </a:lnTo>
                <a:close/>
              </a:path>
            </a:pathLst>
          </a:custGeom>
          <a:blipFill>
            <a:blip r:embed="rId3"/>
            <a:stretch>
              <a:fillRect l="0" t="0" r="0" b="0"/>
            </a:stretch>
          </a:blipFill>
        </p:spPr>
      </p:sp>
      <p:sp>
        <p:nvSpPr>
          <p:cNvPr name="Freeform 4" id="4"/>
          <p:cNvSpPr/>
          <p:nvPr/>
        </p:nvSpPr>
        <p:spPr>
          <a:xfrm flipH="false" flipV="false" rot="0">
            <a:off x="12887122" y="2553994"/>
            <a:ext cx="4494465" cy="3403758"/>
          </a:xfrm>
          <a:custGeom>
            <a:avLst/>
            <a:gdLst/>
            <a:ahLst/>
            <a:cxnLst/>
            <a:rect r="r" b="b" t="t" l="l"/>
            <a:pathLst>
              <a:path h="3403758" w="4494465">
                <a:moveTo>
                  <a:pt x="0" y="0"/>
                </a:moveTo>
                <a:lnTo>
                  <a:pt x="4494466" y="0"/>
                </a:lnTo>
                <a:lnTo>
                  <a:pt x="4494466" y="3403758"/>
                </a:lnTo>
                <a:lnTo>
                  <a:pt x="0" y="3403758"/>
                </a:lnTo>
                <a:lnTo>
                  <a:pt x="0" y="0"/>
                </a:lnTo>
                <a:close/>
              </a:path>
            </a:pathLst>
          </a:custGeom>
          <a:blipFill>
            <a:blip r:embed="rId4"/>
            <a:stretch>
              <a:fillRect l="0" t="0" r="0" b="0"/>
            </a:stretch>
          </a:blipFill>
        </p:spPr>
      </p:sp>
      <p:grpSp>
        <p:nvGrpSpPr>
          <p:cNvPr name="Group 5" id="5"/>
          <p:cNvGrpSpPr/>
          <p:nvPr/>
        </p:nvGrpSpPr>
        <p:grpSpPr>
          <a:xfrm rot="0">
            <a:off x="1028700" y="6172200"/>
            <a:ext cx="4376305" cy="3086100"/>
            <a:chOff x="0" y="0"/>
            <a:chExt cx="1152607" cy="812800"/>
          </a:xfrm>
        </p:grpSpPr>
        <p:sp>
          <p:nvSpPr>
            <p:cNvPr name="Freeform 6" id="6"/>
            <p:cNvSpPr/>
            <p:nvPr/>
          </p:nvSpPr>
          <p:spPr>
            <a:xfrm flipH="false" flipV="false" rot="0">
              <a:off x="0" y="0"/>
              <a:ext cx="1152607" cy="812800"/>
            </a:xfrm>
            <a:custGeom>
              <a:avLst/>
              <a:gdLst/>
              <a:ahLst/>
              <a:cxnLst/>
              <a:rect r="r" b="b" t="t" l="l"/>
              <a:pathLst>
                <a:path h="812800" w="1152607">
                  <a:moveTo>
                    <a:pt x="90222" y="0"/>
                  </a:moveTo>
                  <a:lnTo>
                    <a:pt x="1062385" y="0"/>
                  </a:lnTo>
                  <a:cubicBezTo>
                    <a:pt x="1086314" y="0"/>
                    <a:pt x="1109262" y="9505"/>
                    <a:pt x="1126182" y="26425"/>
                  </a:cubicBezTo>
                  <a:cubicBezTo>
                    <a:pt x="1143102" y="43345"/>
                    <a:pt x="1152607" y="66293"/>
                    <a:pt x="1152607" y="90222"/>
                  </a:cubicBezTo>
                  <a:lnTo>
                    <a:pt x="1152607" y="722578"/>
                  </a:lnTo>
                  <a:cubicBezTo>
                    <a:pt x="1152607" y="772406"/>
                    <a:pt x="1112214" y="812800"/>
                    <a:pt x="1062385" y="812800"/>
                  </a:cubicBezTo>
                  <a:lnTo>
                    <a:pt x="90222" y="812800"/>
                  </a:lnTo>
                  <a:cubicBezTo>
                    <a:pt x="40394" y="812800"/>
                    <a:pt x="0" y="772406"/>
                    <a:pt x="0" y="722578"/>
                  </a:cubicBezTo>
                  <a:lnTo>
                    <a:pt x="0" y="90222"/>
                  </a:lnTo>
                  <a:cubicBezTo>
                    <a:pt x="0" y="40394"/>
                    <a:pt x="40394" y="0"/>
                    <a:pt x="90222" y="0"/>
                  </a:cubicBezTo>
                  <a:close/>
                </a:path>
              </a:pathLst>
            </a:custGeom>
            <a:solidFill>
              <a:srgbClr val="C13D30"/>
            </a:solidFill>
          </p:spPr>
        </p:sp>
        <p:sp>
          <p:nvSpPr>
            <p:cNvPr name="TextBox 7" id="7"/>
            <p:cNvSpPr txBox="true"/>
            <p:nvPr/>
          </p:nvSpPr>
          <p:spPr>
            <a:xfrm>
              <a:off x="0" y="-28575"/>
              <a:ext cx="1152607" cy="841375"/>
            </a:xfrm>
            <a:prstGeom prst="rect">
              <a:avLst/>
            </a:prstGeom>
          </p:spPr>
          <p:txBody>
            <a:bodyPr anchor="ctr" rtlCol="false" tIns="50800" lIns="50800" bIns="50800" rIns="50800"/>
            <a:lstStyle/>
            <a:p>
              <a:pPr algn="ctr">
                <a:lnSpc>
                  <a:spcPts val="2483"/>
                </a:lnSpc>
              </a:pPr>
              <a:r>
                <a:rPr lang="en-US" sz="1800" spc="176">
                  <a:solidFill>
                    <a:srgbClr val="FFFFFF"/>
                  </a:solidFill>
                  <a:latin typeface="DM Sans"/>
                </a:rPr>
                <a:t>FRAMEWORK UI COMPONENT-BASED YANG LENGKAP, DENGAN BANYAK FITUR. MENGGUNAKAN TYPESCRIPT. BISA JADI OVERKILL UNTUK PROYEK-PROYEK YANG LEBIH KECIL.</a:t>
              </a:r>
            </a:p>
          </p:txBody>
        </p:sp>
      </p:grpSp>
      <p:sp>
        <p:nvSpPr>
          <p:cNvPr name="TextBox 8" id="8"/>
          <p:cNvSpPr txBox="true"/>
          <p:nvPr/>
        </p:nvSpPr>
        <p:spPr>
          <a:xfrm rot="0">
            <a:off x="2780864" y="904875"/>
            <a:ext cx="12726273" cy="1038225"/>
          </a:xfrm>
          <a:prstGeom prst="rect">
            <a:avLst/>
          </a:prstGeom>
        </p:spPr>
        <p:txBody>
          <a:bodyPr anchor="t" rtlCol="false" tIns="0" lIns="0" bIns="0" rIns="0">
            <a:spAutoFit/>
          </a:bodyPr>
          <a:lstStyle/>
          <a:p>
            <a:pPr algn="ctr">
              <a:lnSpc>
                <a:spcPts val="8400"/>
              </a:lnSpc>
            </a:pPr>
            <a:r>
              <a:rPr lang="en-US" sz="6000">
                <a:solidFill>
                  <a:srgbClr val="231F20"/>
                </a:solidFill>
                <a:latin typeface="League Spartan"/>
              </a:rPr>
              <a:t>Framework Mirip Vue.JS</a:t>
            </a:r>
          </a:p>
        </p:txBody>
      </p:sp>
      <p:grpSp>
        <p:nvGrpSpPr>
          <p:cNvPr name="Group 9" id="9"/>
          <p:cNvGrpSpPr/>
          <p:nvPr/>
        </p:nvGrpSpPr>
        <p:grpSpPr>
          <a:xfrm rot="0">
            <a:off x="6955847" y="6172200"/>
            <a:ext cx="4376305" cy="3086100"/>
            <a:chOff x="0" y="0"/>
            <a:chExt cx="1152607" cy="812800"/>
          </a:xfrm>
        </p:grpSpPr>
        <p:sp>
          <p:nvSpPr>
            <p:cNvPr name="Freeform 10" id="10"/>
            <p:cNvSpPr/>
            <p:nvPr/>
          </p:nvSpPr>
          <p:spPr>
            <a:xfrm flipH="false" flipV="false" rot="0">
              <a:off x="0" y="0"/>
              <a:ext cx="1152607" cy="812800"/>
            </a:xfrm>
            <a:custGeom>
              <a:avLst/>
              <a:gdLst/>
              <a:ahLst/>
              <a:cxnLst/>
              <a:rect r="r" b="b" t="t" l="l"/>
              <a:pathLst>
                <a:path h="812800" w="1152607">
                  <a:moveTo>
                    <a:pt x="90222" y="0"/>
                  </a:moveTo>
                  <a:lnTo>
                    <a:pt x="1062385" y="0"/>
                  </a:lnTo>
                  <a:cubicBezTo>
                    <a:pt x="1086314" y="0"/>
                    <a:pt x="1109262" y="9505"/>
                    <a:pt x="1126182" y="26425"/>
                  </a:cubicBezTo>
                  <a:cubicBezTo>
                    <a:pt x="1143102" y="43345"/>
                    <a:pt x="1152607" y="66293"/>
                    <a:pt x="1152607" y="90222"/>
                  </a:cubicBezTo>
                  <a:lnTo>
                    <a:pt x="1152607" y="722578"/>
                  </a:lnTo>
                  <a:cubicBezTo>
                    <a:pt x="1152607" y="772406"/>
                    <a:pt x="1112214" y="812800"/>
                    <a:pt x="1062385" y="812800"/>
                  </a:cubicBezTo>
                  <a:lnTo>
                    <a:pt x="90222" y="812800"/>
                  </a:lnTo>
                  <a:cubicBezTo>
                    <a:pt x="40394" y="812800"/>
                    <a:pt x="0" y="772406"/>
                    <a:pt x="0" y="722578"/>
                  </a:cubicBezTo>
                  <a:lnTo>
                    <a:pt x="0" y="90222"/>
                  </a:lnTo>
                  <a:cubicBezTo>
                    <a:pt x="0" y="40394"/>
                    <a:pt x="40394" y="0"/>
                    <a:pt x="90222" y="0"/>
                  </a:cubicBezTo>
                  <a:close/>
                </a:path>
              </a:pathLst>
            </a:custGeom>
            <a:solidFill>
              <a:srgbClr val="04C9FF"/>
            </a:solidFill>
          </p:spPr>
        </p:sp>
        <p:sp>
          <p:nvSpPr>
            <p:cNvPr name="TextBox 11" id="11"/>
            <p:cNvSpPr txBox="true"/>
            <p:nvPr/>
          </p:nvSpPr>
          <p:spPr>
            <a:xfrm>
              <a:off x="0" y="-28575"/>
              <a:ext cx="1152607" cy="841375"/>
            </a:xfrm>
            <a:prstGeom prst="rect">
              <a:avLst/>
            </a:prstGeom>
          </p:spPr>
          <p:txBody>
            <a:bodyPr anchor="ctr" rtlCol="false" tIns="50800" lIns="50800" bIns="50800" rIns="50800"/>
            <a:lstStyle/>
            <a:p>
              <a:pPr algn="ctr">
                <a:lnSpc>
                  <a:spcPts val="2483"/>
                </a:lnSpc>
              </a:pPr>
              <a:r>
                <a:rPr lang="en-US" sz="1800" spc="176">
                  <a:solidFill>
                    <a:srgbClr val="FFFFFF"/>
                  </a:solidFill>
                  <a:latin typeface="DM Sans"/>
                </a:rPr>
                <a:t>LIBRARY UI COMPONENT-BASED YANG RAMPING DAN TERFOKUS. FITUR-FITUR TERTENTU (MISALNYA ROUTING) DITAMBAHKAN MELALUI PACKAGE YANG DIBUAT OLEH KOMUNITAS</a:t>
              </a:r>
            </a:p>
          </p:txBody>
        </p:sp>
      </p:grpSp>
      <p:grpSp>
        <p:nvGrpSpPr>
          <p:cNvPr name="Group 12" id="12"/>
          <p:cNvGrpSpPr/>
          <p:nvPr/>
        </p:nvGrpSpPr>
        <p:grpSpPr>
          <a:xfrm rot="0">
            <a:off x="12946202" y="6172200"/>
            <a:ext cx="4376305" cy="3086100"/>
            <a:chOff x="0" y="0"/>
            <a:chExt cx="1152607" cy="812800"/>
          </a:xfrm>
        </p:grpSpPr>
        <p:sp>
          <p:nvSpPr>
            <p:cNvPr name="Freeform 13" id="13"/>
            <p:cNvSpPr/>
            <p:nvPr/>
          </p:nvSpPr>
          <p:spPr>
            <a:xfrm flipH="false" flipV="false" rot="0">
              <a:off x="0" y="0"/>
              <a:ext cx="1152607" cy="812800"/>
            </a:xfrm>
            <a:custGeom>
              <a:avLst/>
              <a:gdLst/>
              <a:ahLst/>
              <a:cxnLst/>
              <a:rect r="r" b="b" t="t" l="l"/>
              <a:pathLst>
                <a:path h="812800" w="1152607">
                  <a:moveTo>
                    <a:pt x="90222" y="0"/>
                  </a:moveTo>
                  <a:lnTo>
                    <a:pt x="1062385" y="0"/>
                  </a:lnTo>
                  <a:cubicBezTo>
                    <a:pt x="1086314" y="0"/>
                    <a:pt x="1109262" y="9505"/>
                    <a:pt x="1126182" y="26425"/>
                  </a:cubicBezTo>
                  <a:cubicBezTo>
                    <a:pt x="1143102" y="43345"/>
                    <a:pt x="1152607" y="66293"/>
                    <a:pt x="1152607" y="90222"/>
                  </a:cubicBezTo>
                  <a:lnTo>
                    <a:pt x="1152607" y="722578"/>
                  </a:lnTo>
                  <a:cubicBezTo>
                    <a:pt x="1152607" y="772406"/>
                    <a:pt x="1112214" y="812800"/>
                    <a:pt x="1062385" y="812800"/>
                  </a:cubicBezTo>
                  <a:lnTo>
                    <a:pt x="90222" y="812800"/>
                  </a:lnTo>
                  <a:cubicBezTo>
                    <a:pt x="40394" y="812800"/>
                    <a:pt x="0" y="772406"/>
                    <a:pt x="0" y="722578"/>
                  </a:cubicBezTo>
                  <a:lnTo>
                    <a:pt x="0" y="90222"/>
                  </a:lnTo>
                  <a:cubicBezTo>
                    <a:pt x="0" y="40394"/>
                    <a:pt x="40394" y="0"/>
                    <a:pt x="90222" y="0"/>
                  </a:cubicBezTo>
                  <a:close/>
                </a:path>
              </a:pathLst>
            </a:custGeom>
            <a:solidFill>
              <a:srgbClr val="36AA82"/>
            </a:solidFill>
          </p:spPr>
        </p:sp>
        <p:sp>
          <p:nvSpPr>
            <p:cNvPr name="TextBox 14" id="14"/>
            <p:cNvSpPr txBox="true"/>
            <p:nvPr/>
          </p:nvSpPr>
          <p:spPr>
            <a:xfrm>
              <a:off x="0" y="-28575"/>
              <a:ext cx="1152607" cy="841375"/>
            </a:xfrm>
            <a:prstGeom prst="rect">
              <a:avLst/>
            </a:prstGeom>
          </p:spPr>
          <p:txBody>
            <a:bodyPr anchor="ctr" rtlCol="false" tIns="50800" lIns="50800" bIns="50800" rIns="50800"/>
            <a:lstStyle/>
            <a:p>
              <a:pPr algn="ctr">
                <a:lnSpc>
                  <a:spcPts val="2483"/>
                </a:lnSpc>
              </a:pPr>
              <a:r>
                <a:rPr lang="en-US" sz="1800" spc="176">
                  <a:solidFill>
                    <a:srgbClr val="FFFFFF"/>
                  </a:solidFill>
                  <a:latin typeface="DM Sans"/>
                </a:rPr>
                <a:t>FRAMEWORK UI COMPONENT-BASED YANG LENGKAP, MENCAKUP SEBAGIAN BESAR FITUR INTI. SEDIKIT KURANG POPULER DIBANDINGKAN REACT &amp; ANGULAR</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20602" y="2696705"/>
            <a:ext cx="2446795" cy="2446795"/>
          </a:xfrm>
          <a:custGeom>
            <a:avLst/>
            <a:gdLst/>
            <a:ahLst/>
            <a:cxnLst/>
            <a:rect r="r" b="b" t="t" l="l"/>
            <a:pathLst>
              <a:path h="2446795" w="2446795">
                <a:moveTo>
                  <a:pt x="0" y="0"/>
                </a:moveTo>
                <a:lnTo>
                  <a:pt x="2446796" y="0"/>
                </a:lnTo>
                <a:lnTo>
                  <a:pt x="2446796" y="2446795"/>
                </a:lnTo>
                <a:lnTo>
                  <a:pt x="0" y="2446795"/>
                </a:lnTo>
                <a:lnTo>
                  <a:pt x="0" y="0"/>
                </a:lnTo>
                <a:close/>
              </a:path>
            </a:pathLst>
          </a:custGeom>
          <a:blipFill>
            <a:blip r:embed="rId2"/>
            <a:stretch>
              <a:fillRect l="0" t="0" r="0" b="0"/>
            </a:stretch>
          </a:blipFill>
        </p:spPr>
      </p:sp>
      <p:sp>
        <p:nvSpPr>
          <p:cNvPr name="TextBox 3" id="3"/>
          <p:cNvSpPr txBox="true"/>
          <p:nvPr/>
        </p:nvSpPr>
        <p:spPr>
          <a:xfrm rot="0">
            <a:off x="5396908" y="5465880"/>
            <a:ext cx="7494184" cy="721995"/>
          </a:xfrm>
          <a:prstGeom prst="rect">
            <a:avLst/>
          </a:prstGeom>
        </p:spPr>
        <p:txBody>
          <a:bodyPr anchor="t" rtlCol="false" tIns="0" lIns="0" bIns="0" rIns="0">
            <a:spAutoFit/>
          </a:bodyPr>
          <a:lstStyle/>
          <a:p>
            <a:pPr algn="ctr">
              <a:lnSpc>
                <a:spcPts val="5880"/>
              </a:lnSpc>
            </a:pPr>
            <a:r>
              <a:rPr lang="en-US" sz="4200">
                <a:solidFill>
                  <a:srgbClr val="545454"/>
                </a:solidFill>
                <a:latin typeface="Glacial Indifference"/>
              </a:rPr>
              <a:t>NUXT.JS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18104" y="0"/>
            <a:ext cx="5469896" cy="10287000"/>
          </a:xfrm>
          <a:custGeom>
            <a:avLst/>
            <a:gdLst/>
            <a:ahLst/>
            <a:cxnLst/>
            <a:rect r="r" b="b" t="t" l="l"/>
            <a:pathLst>
              <a:path h="10287000" w="5469896">
                <a:moveTo>
                  <a:pt x="0" y="0"/>
                </a:moveTo>
                <a:lnTo>
                  <a:pt x="5469896" y="0"/>
                </a:lnTo>
                <a:lnTo>
                  <a:pt x="5469896" y="10287000"/>
                </a:lnTo>
                <a:lnTo>
                  <a:pt x="0" y="10287000"/>
                </a:lnTo>
                <a:lnTo>
                  <a:pt x="0" y="0"/>
                </a:lnTo>
                <a:close/>
              </a:path>
            </a:pathLst>
          </a:custGeom>
          <a:blipFill>
            <a:blip r:embed="rId2"/>
            <a:stretch>
              <a:fillRect l="-45742" t="0" r="-42323" b="0"/>
            </a:stretch>
          </a:blipFill>
        </p:spPr>
      </p:sp>
      <p:sp>
        <p:nvSpPr>
          <p:cNvPr name="Freeform 3" id="3"/>
          <p:cNvSpPr/>
          <p:nvPr/>
        </p:nvSpPr>
        <p:spPr>
          <a:xfrm flipH="false" flipV="false" rot="0">
            <a:off x="7348208" y="0"/>
            <a:ext cx="5469896" cy="10287000"/>
          </a:xfrm>
          <a:custGeom>
            <a:avLst/>
            <a:gdLst/>
            <a:ahLst/>
            <a:cxnLst/>
            <a:rect r="r" b="b" t="t" l="l"/>
            <a:pathLst>
              <a:path h="10287000" w="5469896">
                <a:moveTo>
                  <a:pt x="0" y="0"/>
                </a:moveTo>
                <a:lnTo>
                  <a:pt x="5469896" y="0"/>
                </a:lnTo>
                <a:lnTo>
                  <a:pt x="5469896" y="10287000"/>
                </a:lnTo>
                <a:lnTo>
                  <a:pt x="0" y="10287000"/>
                </a:lnTo>
                <a:lnTo>
                  <a:pt x="0" y="0"/>
                </a:lnTo>
                <a:close/>
              </a:path>
            </a:pathLst>
          </a:custGeom>
          <a:blipFill>
            <a:blip r:embed="rId3"/>
            <a:stretch>
              <a:fillRect l="-40177" t="0" r="-47888" b="0"/>
            </a:stretch>
          </a:blipFill>
        </p:spPr>
      </p:sp>
      <p:grpSp>
        <p:nvGrpSpPr>
          <p:cNvPr name="Group 4" id="4"/>
          <p:cNvGrpSpPr/>
          <p:nvPr/>
        </p:nvGrpSpPr>
        <p:grpSpPr>
          <a:xfrm rot="0">
            <a:off x="16271012" y="8535568"/>
            <a:ext cx="1021283" cy="1021283"/>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EBEB"/>
            </a:solidFill>
          </p:spPr>
        </p:sp>
      </p:grpSp>
      <p:grpSp>
        <p:nvGrpSpPr>
          <p:cNvPr name="Group 6" id="6"/>
          <p:cNvGrpSpPr/>
          <p:nvPr/>
        </p:nvGrpSpPr>
        <p:grpSpPr>
          <a:xfrm rot="0">
            <a:off x="7852042" y="9046210"/>
            <a:ext cx="9558087" cy="1158165"/>
            <a:chOff x="0" y="0"/>
            <a:chExt cx="2517356" cy="305031"/>
          </a:xfrm>
        </p:grpSpPr>
        <p:sp>
          <p:nvSpPr>
            <p:cNvPr name="Freeform 7" id="7"/>
            <p:cNvSpPr/>
            <p:nvPr/>
          </p:nvSpPr>
          <p:spPr>
            <a:xfrm flipH="false" flipV="false" rot="0">
              <a:off x="0" y="0"/>
              <a:ext cx="2517356" cy="305031"/>
            </a:xfrm>
            <a:custGeom>
              <a:avLst/>
              <a:gdLst/>
              <a:ahLst/>
              <a:cxnLst/>
              <a:rect r="r" b="b" t="t" l="l"/>
              <a:pathLst>
                <a:path h="305031" w="2517356">
                  <a:moveTo>
                    <a:pt x="41309" y="0"/>
                  </a:moveTo>
                  <a:lnTo>
                    <a:pt x="2476047" y="0"/>
                  </a:lnTo>
                  <a:cubicBezTo>
                    <a:pt x="2487003" y="0"/>
                    <a:pt x="2497510" y="4352"/>
                    <a:pt x="2505257" y="12099"/>
                  </a:cubicBezTo>
                  <a:cubicBezTo>
                    <a:pt x="2513004" y="19846"/>
                    <a:pt x="2517356" y="30353"/>
                    <a:pt x="2517356" y="41309"/>
                  </a:cubicBezTo>
                  <a:lnTo>
                    <a:pt x="2517356" y="263722"/>
                  </a:lnTo>
                  <a:cubicBezTo>
                    <a:pt x="2517356" y="286536"/>
                    <a:pt x="2498861" y="305031"/>
                    <a:pt x="2476047" y="305031"/>
                  </a:cubicBezTo>
                  <a:lnTo>
                    <a:pt x="41309" y="305031"/>
                  </a:lnTo>
                  <a:cubicBezTo>
                    <a:pt x="30353" y="305031"/>
                    <a:pt x="19846" y="300679"/>
                    <a:pt x="12099" y="292932"/>
                  </a:cubicBezTo>
                  <a:cubicBezTo>
                    <a:pt x="4352" y="285185"/>
                    <a:pt x="0" y="274678"/>
                    <a:pt x="0" y="263722"/>
                  </a:cubicBezTo>
                  <a:lnTo>
                    <a:pt x="0" y="41309"/>
                  </a:lnTo>
                  <a:cubicBezTo>
                    <a:pt x="0" y="30353"/>
                    <a:pt x="4352" y="19846"/>
                    <a:pt x="12099" y="12099"/>
                  </a:cubicBezTo>
                  <a:cubicBezTo>
                    <a:pt x="19846" y="4352"/>
                    <a:pt x="30353" y="0"/>
                    <a:pt x="41309" y="0"/>
                  </a:cubicBezTo>
                  <a:close/>
                </a:path>
              </a:pathLst>
            </a:custGeom>
            <a:solidFill>
              <a:srgbClr val="231F20"/>
            </a:solidFill>
          </p:spPr>
        </p:sp>
        <p:sp>
          <p:nvSpPr>
            <p:cNvPr name="TextBox 8" id="8"/>
            <p:cNvSpPr txBox="true"/>
            <p:nvPr/>
          </p:nvSpPr>
          <p:spPr>
            <a:xfrm>
              <a:off x="0" y="-38100"/>
              <a:ext cx="2517356" cy="343131"/>
            </a:xfrm>
            <a:prstGeom prst="rect">
              <a:avLst/>
            </a:prstGeom>
          </p:spPr>
          <p:txBody>
            <a:bodyPr anchor="ctr" rtlCol="false" tIns="50800" lIns="50800" bIns="50800" rIns="50800"/>
            <a:lstStyle/>
            <a:p>
              <a:pPr algn="ctr">
                <a:lnSpc>
                  <a:spcPts val="3483"/>
                </a:lnSpc>
              </a:pPr>
            </a:p>
          </p:txBody>
        </p:sp>
      </p:grpSp>
      <p:sp>
        <p:nvSpPr>
          <p:cNvPr name="TextBox 9" id="9"/>
          <p:cNvSpPr txBox="true"/>
          <p:nvPr/>
        </p:nvSpPr>
        <p:spPr>
          <a:xfrm rot="0">
            <a:off x="8412216" y="9177894"/>
            <a:ext cx="8437738" cy="856698"/>
          </a:xfrm>
          <a:prstGeom prst="rect">
            <a:avLst/>
          </a:prstGeom>
        </p:spPr>
        <p:txBody>
          <a:bodyPr anchor="t" rtlCol="false" tIns="0" lIns="0" bIns="0" rIns="0">
            <a:spAutoFit/>
          </a:bodyPr>
          <a:lstStyle/>
          <a:p>
            <a:pPr>
              <a:lnSpc>
                <a:spcPts val="3483"/>
              </a:lnSpc>
            </a:pPr>
            <a:r>
              <a:rPr lang="en-US" sz="2524" spc="247">
                <a:solidFill>
                  <a:srgbClr val="EBEBEB"/>
                </a:solidFill>
                <a:latin typeface="DM Sans"/>
              </a:rPr>
              <a:t>ALEXANDRE CHOPIN AND SÉBASTIEN CHOPIN</a:t>
            </a:r>
            <a:r>
              <a:rPr lang="en-US" sz="2524" spc="247">
                <a:solidFill>
                  <a:srgbClr val="EBEBEB"/>
                </a:solidFill>
                <a:latin typeface="DM Sans Bold"/>
              </a:rPr>
              <a:t> ( THE CREATOR OF NUXT.JS)</a:t>
            </a:r>
          </a:p>
        </p:txBody>
      </p:sp>
      <p:sp>
        <p:nvSpPr>
          <p:cNvPr name="TextBox 10" id="10"/>
          <p:cNvSpPr txBox="true"/>
          <p:nvPr/>
        </p:nvSpPr>
        <p:spPr>
          <a:xfrm rot="0">
            <a:off x="1028700" y="2407288"/>
            <a:ext cx="4871495" cy="1038225"/>
          </a:xfrm>
          <a:prstGeom prst="rect">
            <a:avLst/>
          </a:prstGeom>
        </p:spPr>
        <p:txBody>
          <a:bodyPr anchor="t" rtlCol="false" tIns="0" lIns="0" bIns="0" rIns="0">
            <a:spAutoFit/>
          </a:bodyPr>
          <a:lstStyle/>
          <a:p>
            <a:pPr>
              <a:lnSpc>
                <a:spcPts val="8400"/>
              </a:lnSpc>
            </a:pPr>
            <a:r>
              <a:rPr lang="en-US" sz="6000">
                <a:solidFill>
                  <a:srgbClr val="231F20"/>
                </a:solidFill>
                <a:latin typeface="League Spartan"/>
              </a:rPr>
              <a:t>Nuxt.JS</a:t>
            </a:r>
          </a:p>
        </p:txBody>
      </p:sp>
      <p:sp>
        <p:nvSpPr>
          <p:cNvPr name="TextBox 11" id="11"/>
          <p:cNvSpPr txBox="true"/>
          <p:nvPr/>
        </p:nvSpPr>
        <p:spPr>
          <a:xfrm rot="0">
            <a:off x="1028700" y="3692321"/>
            <a:ext cx="5413431" cy="4467860"/>
          </a:xfrm>
          <a:prstGeom prst="rect">
            <a:avLst/>
          </a:prstGeom>
        </p:spPr>
        <p:txBody>
          <a:bodyPr anchor="t" rtlCol="false" tIns="0" lIns="0" bIns="0" rIns="0">
            <a:spAutoFit/>
          </a:bodyPr>
          <a:lstStyle/>
          <a:p>
            <a:pPr>
              <a:lnSpc>
                <a:spcPts val="4479"/>
              </a:lnSpc>
            </a:pPr>
            <a:r>
              <a:rPr lang="en-US" sz="2799">
                <a:solidFill>
                  <a:srgbClr val="545454"/>
                </a:solidFill>
                <a:latin typeface="Glacial Indifference"/>
              </a:rPr>
              <a:t>Nuxt.js adalah Framework yang dapat membantu dalam membuat aplikasi Vue.js. Nuxt.js bertujuan untuk membuat pengembangan web menjadi intuitif dan berkinerja baik dengan mengutamakan pengalaman pengembang yang hebat.</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349474"/>
            <a:ext cx="4871495" cy="1384300"/>
          </a:xfrm>
          <a:prstGeom prst="rect">
            <a:avLst/>
          </a:prstGeom>
        </p:spPr>
        <p:txBody>
          <a:bodyPr anchor="t" rtlCol="false" tIns="0" lIns="0" bIns="0" rIns="0">
            <a:spAutoFit/>
          </a:bodyPr>
          <a:lstStyle/>
          <a:p>
            <a:pPr>
              <a:lnSpc>
                <a:spcPts val="5599"/>
              </a:lnSpc>
            </a:pPr>
            <a:r>
              <a:rPr lang="en-US" sz="3999">
                <a:solidFill>
                  <a:srgbClr val="545454"/>
                </a:solidFill>
                <a:latin typeface="League Spartan"/>
              </a:rPr>
              <a:t>Semua Sudah Disediakan</a:t>
            </a:r>
          </a:p>
        </p:txBody>
      </p:sp>
      <p:sp>
        <p:nvSpPr>
          <p:cNvPr name="TextBox 3" id="3"/>
          <p:cNvSpPr txBox="true"/>
          <p:nvPr/>
        </p:nvSpPr>
        <p:spPr>
          <a:xfrm rot="0">
            <a:off x="1028700" y="3875596"/>
            <a:ext cx="4871495" cy="44532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Jika menggunakan vue.js biasa kita perlu menginstall beberapa package penting untuk pengembangan website. Contohnya vue router (untuk membuat routes), vuex (untuk management penyimpanan data). di NUXT semua yang dibutuhkan sudah terinstall.</a:t>
            </a:r>
          </a:p>
        </p:txBody>
      </p:sp>
      <p:sp>
        <p:nvSpPr>
          <p:cNvPr name="TextBox 4" id="4"/>
          <p:cNvSpPr txBox="true"/>
          <p:nvPr/>
        </p:nvSpPr>
        <p:spPr>
          <a:xfrm rot="0">
            <a:off x="6625921" y="2349474"/>
            <a:ext cx="5204075" cy="679450"/>
          </a:xfrm>
          <a:prstGeom prst="rect">
            <a:avLst/>
          </a:prstGeom>
        </p:spPr>
        <p:txBody>
          <a:bodyPr anchor="t" rtlCol="false" tIns="0" lIns="0" bIns="0" rIns="0">
            <a:spAutoFit/>
          </a:bodyPr>
          <a:lstStyle/>
          <a:p>
            <a:pPr>
              <a:lnSpc>
                <a:spcPts val="5599"/>
              </a:lnSpc>
            </a:pPr>
            <a:r>
              <a:rPr lang="en-US" sz="3999">
                <a:solidFill>
                  <a:srgbClr val="545454"/>
                </a:solidFill>
                <a:latin typeface="League Spartan"/>
              </a:rPr>
              <a:t>Simple</a:t>
            </a:r>
          </a:p>
        </p:txBody>
      </p:sp>
      <p:sp>
        <p:nvSpPr>
          <p:cNvPr name="TextBox 5" id="5"/>
          <p:cNvSpPr txBox="true"/>
          <p:nvPr/>
        </p:nvSpPr>
        <p:spPr>
          <a:xfrm rot="0">
            <a:off x="6625921" y="3875596"/>
            <a:ext cx="5204075" cy="24720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Developer dapat menulis komponen Vue dengan cara yang sederhana dan kuat, tanpa harus mengimpornya secara manual atau mengonfigurasi webpack.</a:t>
            </a:r>
          </a:p>
        </p:txBody>
      </p:sp>
      <p:sp>
        <p:nvSpPr>
          <p:cNvPr name="TextBox 6" id="6"/>
          <p:cNvSpPr txBox="true"/>
          <p:nvPr/>
        </p:nvSpPr>
        <p:spPr>
          <a:xfrm rot="0">
            <a:off x="12420800" y="2349474"/>
            <a:ext cx="4871495" cy="1384300"/>
          </a:xfrm>
          <a:prstGeom prst="rect">
            <a:avLst/>
          </a:prstGeom>
        </p:spPr>
        <p:txBody>
          <a:bodyPr anchor="t" rtlCol="false" tIns="0" lIns="0" bIns="0" rIns="0">
            <a:spAutoFit/>
          </a:bodyPr>
          <a:lstStyle/>
          <a:p>
            <a:pPr>
              <a:lnSpc>
                <a:spcPts val="5599"/>
              </a:lnSpc>
            </a:pPr>
            <a:r>
              <a:rPr lang="en-US" sz="3999">
                <a:solidFill>
                  <a:srgbClr val="545454"/>
                </a:solidFill>
                <a:latin typeface="League Spartan"/>
              </a:rPr>
              <a:t>Custom Rendering Mode</a:t>
            </a:r>
          </a:p>
        </p:txBody>
      </p:sp>
      <p:sp>
        <p:nvSpPr>
          <p:cNvPr name="TextBox 7" id="7"/>
          <p:cNvSpPr txBox="true"/>
          <p:nvPr/>
        </p:nvSpPr>
        <p:spPr>
          <a:xfrm rot="0">
            <a:off x="12420800" y="3875596"/>
            <a:ext cx="4871495" cy="24720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Developer dapat memilih mode rendering yang berbeda untuk halaman website, seperti statis, sisi server, atau sisi klien, tergantung pada kebutuhan.</a:t>
            </a:r>
          </a:p>
        </p:txBody>
      </p:sp>
      <p:sp>
        <p:nvSpPr>
          <p:cNvPr name="TextBox 8" id="8"/>
          <p:cNvSpPr txBox="true"/>
          <p:nvPr/>
        </p:nvSpPr>
        <p:spPr>
          <a:xfrm rot="0">
            <a:off x="1028700" y="999841"/>
            <a:ext cx="4871495"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The Benefits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EBEBEB"/>
        </a:solidFill>
      </p:bgPr>
    </p:bg>
    <p:spTree>
      <p:nvGrpSpPr>
        <p:cNvPr id="1" name=""/>
        <p:cNvGrpSpPr/>
        <p:nvPr/>
      </p:nvGrpSpPr>
      <p:grpSpPr>
        <a:xfrm>
          <a:off x="0" y="0"/>
          <a:ext cx="0" cy="0"/>
          <a:chOff x="0" y="0"/>
          <a:chExt cx="0" cy="0"/>
        </a:xfrm>
      </p:grpSpPr>
      <p:sp>
        <p:nvSpPr>
          <p:cNvPr name="TextBox 2" id="2"/>
          <p:cNvSpPr txBox="true"/>
          <p:nvPr/>
        </p:nvSpPr>
        <p:spPr>
          <a:xfrm rot="0">
            <a:off x="7787742" y="3924300"/>
            <a:ext cx="2712517" cy="1219200"/>
          </a:xfrm>
          <a:prstGeom prst="rect">
            <a:avLst/>
          </a:prstGeom>
        </p:spPr>
        <p:txBody>
          <a:bodyPr anchor="t" rtlCol="false" tIns="0" lIns="0" bIns="0" rIns="0">
            <a:spAutoFit/>
          </a:bodyPr>
          <a:lstStyle/>
          <a:p>
            <a:pPr algn="ctr">
              <a:lnSpc>
                <a:spcPts val="9600"/>
              </a:lnSpc>
            </a:pPr>
            <a:r>
              <a:rPr lang="en-US" sz="8000">
                <a:solidFill>
                  <a:srgbClr val="363636"/>
                </a:solidFill>
                <a:latin typeface="Oswald Bold Italics"/>
              </a:rPr>
              <a:t>03</a:t>
            </a:r>
          </a:p>
        </p:txBody>
      </p:sp>
      <p:sp>
        <p:nvSpPr>
          <p:cNvPr name="TextBox 3" id="3"/>
          <p:cNvSpPr txBox="true"/>
          <p:nvPr/>
        </p:nvSpPr>
        <p:spPr>
          <a:xfrm rot="0">
            <a:off x="5105748" y="5405349"/>
            <a:ext cx="8076503" cy="704088"/>
          </a:xfrm>
          <a:prstGeom prst="rect">
            <a:avLst/>
          </a:prstGeom>
        </p:spPr>
        <p:txBody>
          <a:bodyPr anchor="t" rtlCol="false" tIns="0" lIns="0" bIns="0" rIns="0">
            <a:spAutoFit/>
          </a:bodyPr>
          <a:lstStyle/>
          <a:p>
            <a:pPr algn="ctr">
              <a:lnSpc>
                <a:spcPts val="5795"/>
              </a:lnSpc>
            </a:pPr>
            <a:r>
              <a:rPr lang="en-US" sz="4200" spc="411">
                <a:solidFill>
                  <a:srgbClr val="231F20"/>
                </a:solidFill>
                <a:latin typeface="DM Sans"/>
              </a:rPr>
              <a:t>INSTALASI NUXT.JS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021283" cy="102128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Freeform 4" id="4"/>
          <p:cNvSpPr/>
          <p:nvPr/>
        </p:nvSpPr>
        <p:spPr>
          <a:xfrm flipH="false" flipV="false" rot="0">
            <a:off x="2291075" y="3422443"/>
            <a:ext cx="8302511" cy="2272754"/>
          </a:xfrm>
          <a:custGeom>
            <a:avLst/>
            <a:gdLst/>
            <a:ahLst/>
            <a:cxnLst/>
            <a:rect r="r" b="b" t="t" l="l"/>
            <a:pathLst>
              <a:path h="2272754" w="8302511">
                <a:moveTo>
                  <a:pt x="0" y="0"/>
                </a:moveTo>
                <a:lnTo>
                  <a:pt x="8302511" y="0"/>
                </a:lnTo>
                <a:lnTo>
                  <a:pt x="8302511" y="2272754"/>
                </a:lnTo>
                <a:lnTo>
                  <a:pt x="0" y="2272754"/>
                </a:lnTo>
                <a:lnTo>
                  <a:pt x="0" y="0"/>
                </a:lnTo>
                <a:close/>
              </a:path>
            </a:pathLst>
          </a:custGeom>
          <a:blipFill>
            <a:blip r:embed="rId2"/>
            <a:stretch>
              <a:fillRect l="0" t="0" r="0" b="0"/>
            </a:stretch>
          </a:blipFill>
        </p:spPr>
      </p:sp>
      <p:grpSp>
        <p:nvGrpSpPr>
          <p:cNvPr name="Group 5" id="5"/>
          <p:cNvGrpSpPr/>
          <p:nvPr/>
        </p:nvGrpSpPr>
        <p:grpSpPr>
          <a:xfrm rot="0">
            <a:off x="1028700" y="2303211"/>
            <a:ext cx="16230600" cy="1021283"/>
            <a:chOff x="0" y="0"/>
            <a:chExt cx="21640800" cy="1361711"/>
          </a:xfrm>
        </p:grpSpPr>
        <p:grpSp>
          <p:nvGrpSpPr>
            <p:cNvPr name="Group 6" id="6"/>
            <p:cNvGrpSpPr/>
            <p:nvPr/>
          </p:nvGrpSpPr>
          <p:grpSpPr>
            <a:xfrm rot="0">
              <a:off x="0" y="0"/>
              <a:ext cx="1361711" cy="1361711"/>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8" id="8"/>
            <p:cNvSpPr txBox="true"/>
            <p:nvPr/>
          </p:nvSpPr>
          <p:spPr>
            <a:xfrm rot="0">
              <a:off x="1683167" y="202489"/>
              <a:ext cx="19957633" cy="8805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Akses Folder Tersebut Menggunakan CMD / Terminal</a:t>
              </a:r>
            </a:p>
          </p:txBody>
        </p:sp>
        <p:sp>
          <p:nvSpPr>
            <p:cNvPr name="TextBox 9" id="9"/>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2</a:t>
              </a:r>
            </a:p>
          </p:txBody>
        </p:sp>
      </p:grpSp>
      <p:grpSp>
        <p:nvGrpSpPr>
          <p:cNvPr name="Group 10" id="10"/>
          <p:cNvGrpSpPr/>
          <p:nvPr/>
        </p:nvGrpSpPr>
        <p:grpSpPr>
          <a:xfrm rot="0">
            <a:off x="1339177" y="6371472"/>
            <a:ext cx="16230600" cy="1021283"/>
            <a:chOff x="0" y="0"/>
            <a:chExt cx="21640800" cy="1361711"/>
          </a:xfrm>
        </p:grpSpPr>
        <p:grpSp>
          <p:nvGrpSpPr>
            <p:cNvPr name="Group 11" id="11"/>
            <p:cNvGrpSpPr/>
            <p:nvPr/>
          </p:nvGrpSpPr>
          <p:grpSpPr>
            <a:xfrm rot="0">
              <a:off x="0" y="0"/>
              <a:ext cx="1361711" cy="136171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13" id="13"/>
            <p:cNvSpPr txBox="true"/>
            <p:nvPr/>
          </p:nvSpPr>
          <p:spPr>
            <a:xfrm rot="0">
              <a:off x="1683167" y="202489"/>
              <a:ext cx="19957633" cy="8805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Ketik command berikut</a:t>
              </a:r>
            </a:p>
          </p:txBody>
        </p:sp>
        <p:sp>
          <p:nvSpPr>
            <p:cNvPr name="TextBox 14" id="14"/>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3</a:t>
              </a:r>
            </a:p>
          </p:txBody>
        </p:sp>
      </p:grpSp>
      <p:sp>
        <p:nvSpPr>
          <p:cNvPr name="Freeform 15" id="15"/>
          <p:cNvSpPr/>
          <p:nvPr/>
        </p:nvSpPr>
        <p:spPr>
          <a:xfrm flipH="false" flipV="false" rot="0">
            <a:off x="2291075" y="7493204"/>
            <a:ext cx="10790400" cy="1765096"/>
          </a:xfrm>
          <a:custGeom>
            <a:avLst/>
            <a:gdLst/>
            <a:ahLst/>
            <a:cxnLst/>
            <a:rect r="r" b="b" t="t" l="l"/>
            <a:pathLst>
              <a:path h="1765096" w="10790400">
                <a:moveTo>
                  <a:pt x="0" y="0"/>
                </a:moveTo>
                <a:lnTo>
                  <a:pt x="10790400" y="0"/>
                </a:lnTo>
                <a:lnTo>
                  <a:pt x="10790400" y="1765096"/>
                </a:lnTo>
                <a:lnTo>
                  <a:pt x="0" y="1765096"/>
                </a:lnTo>
                <a:lnTo>
                  <a:pt x="0" y="0"/>
                </a:lnTo>
                <a:close/>
              </a:path>
            </a:pathLst>
          </a:custGeom>
          <a:blipFill>
            <a:blip r:embed="rId3"/>
            <a:stretch>
              <a:fillRect l="0" t="0" r="0" b="0"/>
            </a:stretch>
          </a:blipFill>
        </p:spPr>
      </p:sp>
      <p:sp>
        <p:nvSpPr>
          <p:cNvPr name="TextBox 16" id="16"/>
          <p:cNvSpPr txBox="true"/>
          <p:nvPr/>
        </p:nvSpPr>
        <p:spPr>
          <a:xfrm rot="0">
            <a:off x="1339177" y="1270102"/>
            <a:ext cx="362229" cy="481330"/>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1</a:t>
            </a:r>
          </a:p>
        </p:txBody>
      </p:sp>
      <p:sp>
        <p:nvSpPr>
          <p:cNvPr name="TextBox 17" id="17"/>
          <p:cNvSpPr txBox="true"/>
          <p:nvPr/>
        </p:nvSpPr>
        <p:spPr>
          <a:xfrm rot="0">
            <a:off x="2291075" y="1161517"/>
            <a:ext cx="14968225"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Buat Folder Untuk Menyimpan Project (Dimanapun)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1021283"/>
            <a:chOff x="0" y="0"/>
            <a:chExt cx="21640800" cy="1361711"/>
          </a:xfrm>
        </p:grpSpPr>
        <p:grpSp>
          <p:nvGrpSpPr>
            <p:cNvPr name="Group 3" id="3"/>
            <p:cNvGrpSpPr/>
            <p:nvPr/>
          </p:nvGrpSpPr>
          <p:grpSpPr>
            <a:xfrm rot="0">
              <a:off x="0" y="0"/>
              <a:ext cx="1361711" cy="136171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5" id="5"/>
            <p:cNvSpPr txBox="true"/>
            <p:nvPr/>
          </p:nvSpPr>
          <p:spPr>
            <a:xfrm rot="0">
              <a:off x="1683167" y="202489"/>
              <a:ext cx="19957633" cy="8805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Buat configruasinya seperti ini</a:t>
              </a:r>
            </a:p>
          </p:txBody>
        </p:sp>
        <p:sp>
          <p:nvSpPr>
            <p:cNvPr name="TextBox 6" id="6"/>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4</a:t>
              </a:r>
            </a:p>
          </p:txBody>
        </p:sp>
      </p:grpSp>
      <p:sp>
        <p:nvSpPr>
          <p:cNvPr name="Freeform 7" id="7"/>
          <p:cNvSpPr/>
          <p:nvPr/>
        </p:nvSpPr>
        <p:spPr>
          <a:xfrm flipH="false" flipV="false" rot="0">
            <a:off x="2227006" y="2049983"/>
            <a:ext cx="12197575" cy="5039069"/>
          </a:xfrm>
          <a:custGeom>
            <a:avLst/>
            <a:gdLst/>
            <a:ahLst/>
            <a:cxnLst/>
            <a:rect r="r" b="b" t="t" l="l"/>
            <a:pathLst>
              <a:path h="5039069" w="12197575">
                <a:moveTo>
                  <a:pt x="0" y="0"/>
                </a:moveTo>
                <a:lnTo>
                  <a:pt x="12197576" y="0"/>
                </a:lnTo>
                <a:lnTo>
                  <a:pt x="12197576" y="5039069"/>
                </a:lnTo>
                <a:lnTo>
                  <a:pt x="0" y="5039069"/>
                </a:lnTo>
                <a:lnTo>
                  <a:pt x="0" y="0"/>
                </a:lnTo>
                <a:close/>
              </a:path>
            </a:pathLst>
          </a:custGeom>
          <a:blipFill>
            <a:blip r:embed="rId2"/>
            <a:stretch>
              <a:fillRect l="0" t="0" r="0" b="0"/>
            </a:stretch>
          </a:blipFill>
        </p:spPr>
      </p:sp>
      <p:sp>
        <p:nvSpPr>
          <p:cNvPr name="TextBox 8" id="8"/>
          <p:cNvSpPr txBox="true"/>
          <p:nvPr/>
        </p:nvSpPr>
        <p:spPr>
          <a:xfrm rot="0">
            <a:off x="2227006" y="7281545"/>
            <a:ext cx="12197575" cy="24720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545454"/>
                </a:solidFill>
                <a:latin typeface="Glacial Indifference"/>
              </a:rPr>
              <a:t>Pada pertanyaan </a:t>
            </a:r>
            <a:r>
              <a:rPr lang="en-US" sz="2799">
                <a:solidFill>
                  <a:srgbClr val="545454"/>
                </a:solidFill>
                <a:latin typeface="Glacial Indifference Bold"/>
              </a:rPr>
              <a:t>Nuxt.js modules</a:t>
            </a:r>
            <a:r>
              <a:rPr lang="en-US" sz="2799">
                <a:solidFill>
                  <a:srgbClr val="545454"/>
                </a:solidFill>
                <a:latin typeface="Glacial Indifference"/>
              </a:rPr>
              <a:t>, tekan </a:t>
            </a:r>
            <a:r>
              <a:rPr lang="en-US" sz="2799">
                <a:solidFill>
                  <a:srgbClr val="545454"/>
                </a:solidFill>
                <a:latin typeface="Glacial Indifference Bold"/>
              </a:rPr>
              <a:t>&lt;spasi&gt;</a:t>
            </a:r>
            <a:r>
              <a:rPr lang="en-US" sz="2799">
                <a:solidFill>
                  <a:srgbClr val="545454"/>
                </a:solidFill>
                <a:latin typeface="Glacial Indifference"/>
              </a:rPr>
              <a:t> pada </a:t>
            </a:r>
            <a:r>
              <a:rPr lang="en-US" sz="2799">
                <a:solidFill>
                  <a:srgbClr val="545454"/>
                </a:solidFill>
                <a:latin typeface="Glacial Indifference Bold"/>
              </a:rPr>
              <a:t>axios </a:t>
            </a:r>
            <a:r>
              <a:rPr lang="en-US" sz="2799">
                <a:solidFill>
                  <a:srgbClr val="545454"/>
                </a:solidFill>
                <a:latin typeface="Glacial Indifference"/>
              </a:rPr>
              <a:t>lalu</a:t>
            </a:r>
            <a:r>
              <a:rPr lang="en-US" sz="2799">
                <a:solidFill>
                  <a:srgbClr val="545454"/>
                </a:solidFill>
                <a:latin typeface="Glacial Indifference Bold"/>
              </a:rPr>
              <a:t> &lt;enter&gt;</a:t>
            </a:r>
          </a:p>
          <a:p>
            <a:pPr marL="604519" indent="-302260" lvl="1">
              <a:lnSpc>
                <a:spcPts val="3919"/>
              </a:lnSpc>
              <a:buFont typeface="Arial"/>
              <a:buChar char="•"/>
            </a:pPr>
            <a:r>
              <a:rPr lang="en-US" sz="2799">
                <a:solidFill>
                  <a:srgbClr val="545454"/>
                </a:solidFill>
                <a:latin typeface="Glacial Indifference"/>
              </a:rPr>
              <a:t>Pada Pertanyaan </a:t>
            </a:r>
            <a:r>
              <a:rPr lang="en-US" sz="2799">
                <a:solidFill>
                  <a:srgbClr val="545454"/>
                </a:solidFill>
                <a:latin typeface="Glacial Indifference Bold"/>
              </a:rPr>
              <a:t>Rendering mode</a:t>
            </a:r>
            <a:r>
              <a:rPr lang="en-US" sz="2799">
                <a:solidFill>
                  <a:srgbClr val="545454"/>
                </a:solidFill>
                <a:latin typeface="Glacial Indifference"/>
              </a:rPr>
              <a:t>, pilih </a:t>
            </a:r>
            <a:r>
              <a:rPr lang="en-US" sz="2799">
                <a:solidFill>
                  <a:srgbClr val="545454"/>
                </a:solidFill>
                <a:latin typeface="Glacial Indifference Bold"/>
              </a:rPr>
              <a:t>Single Page App </a:t>
            </a:r>
            <a:r>
              <a:rPr lang="en-US" sz="2799">
                <a:solidFill>
                  <a:srgbClr val="545454"/>
                </a:solidFill>
                <a:latin typeface="Glacial Indifference"/>
              </a:rPr>
              <a:t>lalu</a:t>
            </a:r>
            <a:r>
              <a:rPr lang="en-US" sz="2799">
                <a:solidFill>
                  <a:srgbClr val="545454"/>
                </a:solidFill>
                <a:latin typeface="Glacial Indifference Bold"/>
              </a:rPr>
              <a:t> &lt;enter&gt;</a:t>
            </a:r>
          </a:p>
          <a:p>
            <a:pPr marL="604519" indent="-302260" lvl="1">
              <a:lnSpc>
                <a:spcPts val="3919"/>
              </a:lnSpc>
              <a:buFont typeface="Arial"/>
              <a:buChar char="•"/>
            </a:pPr>
            <a:r>
              <a:rPr lang="en-US" sz="2799">
                <a:solidFill>
                  <a:srgbClr val="545454"/>
                </a:solidFill>
                <a:latin typeface="Glacial Indifference"/>
              </a:rPr>
              <a:t>Pada pertanyaan Deployment targe, pilih Static (Static/Jamstack hosting) lalu </a:t>
            </a:r>
            <a:r>
              <a:rPr lang="en-US" sz="2799">
                <a:solidFill>
                  <a:srgbClr val="545454"/>
                </a:solidFill>
                <a:latin typeface="Glacial Indifference Bold"/>
              </a:rPr>
              <a:t>&lt;enter&gt;</a:t>
            </a:r>
          </a:p>
          <a:p>
            <a:pPr marL="604519" indent="-302260" lvl="1">
              <a:lnSpc>
                <a:spcPts val="3919"/>
              </a:lnSpc>
              <a:buFont typeface="Arial"/>
              <a:buChar char="•"/>
            </a:pPr>
            <a:r>
              <a:rPr lang="en-US" sz="2799">
                <a:solidFill>
                  <a:srgbClr val="545454"/>
                </a:solidFill>
                <a:latin typeface="Glacial Indifference"/>
              </a:rPr>
              <a:t>Selain pertanyaan diatas, hanya perlu tekan </a:t>
            </a:r>
            <a:r>
              <a:rPr lang="en-US" sz="2799">
                <a:solidFill>
                  <a:srgbClr val="545454"/>
                </a:solidFill>
                <a:latin typeface="Glacial Indifference Bold"/>
              </a:rPr>
              <a:t>&lt;enter&gt;</a:t>
            </a:r>
            <a:r>
              <a:rPr lang="en-US" sz="2799">
                <a:solidFill>
                  <a:srgbClr val="545454"/>
                </a:solidFill>
                <a:latin typeface="Glacial Indifference"/>
              </a:rPr>
              <a:t> saja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436" y="1028700"/>
            <a:ext cx="16230600" cy="1021283"/>
            <a:chOff x="0" y="0"/>
            <a:chExt cx="21640800" cy="1361711"/>
          </a:xfrm>
        </p:grpSpPr>
        <p:grpSp>
          <p:nvGrpSpPr>
            <p:cNvPr name="Group 3" id="3"/>
            <p:cNvGrpSpPr/>
            <p:nvPr/>
          </p:nvGrpSpPr>
          <p:grpSpPr>
            <a:xfrm rot="0">
              <a:off x="0" y="0"/>
              <a:ext cx="1361711" cy="136171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5" id="5"/>
            <p:cNvSpPr txBox="true"/>
            <p:nvPr/>
          </p:nvSpPr>
          <p:spPr>
            <a:xfrm rot="0">
              <a:off x="1683167" y="202489"/>
              <a:ext cx="19957633" cy="8805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Jika tampil seperti ini proses instalasi sudah berhasil</a:t>
              </a:r>
            </a:p>
          </p:txBody>
        </p:sp>
        <p:sp>
          <p:nvSpPr>
            <p:cNvPr name="TextBox 6" id="6"/>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6</a:t>
              </a:r>
            </a:p>
          </p:txBody>
        </p:sp>
      </p:grpSp>
      <p:grpSp>
        <p:nvGrpSpPr>
          <p:cNvPr name="Group 7" id="7"/>
          <p:cNvGrpSpPr/>
          <p:nvPr/>
        </p:nvGrpSpPr>
        <p:grpSpPr>
          <a:xfrm rot="0">
            <a:off x="1028700" y="5879940"/>
            <a:ext cx="16230600" cy="1517117"/>
            <a:chOff x="0" y="0"/>
            <a:chExt cx="21640800" cy="2022822"/>
          </a:xfrm>
        </p:grpSpPr>
        <p:grpSp>
          <p:nvGrpSpPr>
            <p:cNvPr name="Group 8" id="8"/>
            <p:cNvGrpSpPr/>
            <p:nvPr/>
          </p:nvGrpSpPr>
          <p:grpSpPr>
            <a:xfrm rot="0">
              <a:off x="0" y="0"/>
              <a:ext cx="1361711" cy="136171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10" id="10"/>
            <p:cNvSpPr txBox="true"/>
            <p:nvPr/>
          </p:nvSpPr>
          <p:spPr>
            <a:xfrm rot="0">
              <a:off x="1683167" y="202489"/>
              <a:ext cx="19957633" cy="18203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Masuk Ke Folder Project, dengan cara “cd &lt;nama_project&gt;”</a:t>
              </a:r>
            </a:p>
          </p:txBody>
        </p:sp>
        <p:sp>
          <p:nvSpPr>
            <p:cNvPr name="TextBox 11" id="11"/>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7</a:t>
              </a:r>
            </a:p>
          </p:txBody>
        </p:sp>
      </p:grpSp>
      <p:sp>
        <p:nvSpPr>
          <p:cNvPr name="Freeform 12" id="12"/>
          <p:cNvSpPr/>
          <p:nvPr/>
        </p:nvSpPr>
        <p:spPr>
          <a:xfrm flipH="false" flipV="false" rot="0">
            <a:off x="2091104" y="7692332"/>
            <a:ext cx="11114226" cy="1887321"/>
          </a:xfrm>
          <a:custGeom>
            <a:avLst/>
            <a:gdLst/>
            <a:ahLst/>
            <a:cxnLst/>
            <a:rect r="r" b="b" t="t" l="l"/>
            <a:pathLst>
              <a:path h="1887321" w="11114226">
                <a:moveTo>
                  <a:pt x="0" y="0"/>
                </a:moveTo>
                <a:lnTo>
                  <a:pt x="11114226" y="0"/>
                </a:lnTo>
                <a:lnTo>
                  <a:pt x="11114226" y="1887321"/>
                </a:lnTo>
                <a:lnTo>
                  <a:pt x="0" y="1887321"/>
                </a:lnTo>
                <a:lnTo>
                  <a:pt x="0" y="0"/>
                </a:lnTo>
                <a:close/>
              </a:path>
            </a:pathLst>
          </a:custGeom>
          <a:blipFill>
            <a:blip r:embed="rId2"/>
            <a:stretch>
              <a:fillRect l="0" t="0" r="0" b="0"/>
            </a:stretch>
          </a:blipFill>
        </p:spPr>
      </p:sp>
      <p:sp>
        <p:nvSpPr>
          <p:cNvPr name="Freeform 13" id="13"/>
          <p:cNvSpPr/>
          <p:nvPr/>
        </p:nvSpPr>
        <p:spPr>
          <a:xfrm flipH="false" flipV="false" rot="0">
            <a:off x="2091104" y="2049983"/>
            <a:ext cx="5991371" cy="3535281"/>
          </a:xfrm>
          <a:custGeom>
            <a:avLst/>
            <a:gdLst/>
            <a:ahLst/>
            <a:cxnLst/>
            <a:rect r="r" b="b" t="t" l="l"/>
            <a:pathLst>
              <a:path h="3535281" w="5991371">
                <a:moveTo>
                  <a:pt x="0" y="0"/>
                </a:moveTo>
                <a:lnTo>
                  <a:pt x="5991371" y="0"/>
                </a:lnTo>
                <a:lnTo>
                  <a:pt x="5991371" y="3535281"/>
                </a:lnTo>
                <a:lnTo>
                  <a:pt x="0" y="3535281"/>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436" y="1028700"/>
            <a:ext cx="16230600" cy="1517117"/>
            <a:chOff x="0" y="0"/>
            <a:chExt cx="21640800" cy="2022822"/>
          </a:xfrm>
        </p:grpSpPr>
        <p:grpSp>
          <p:nvGrpSpPr>
            <p:cNvPr name="Group 3" id="3"/>
            <p:cNvGrpSpPr/>
            <p:nvPr/>
          </p:nvGrpSpPr>
          <p:grpSpPr>
            <a:xfrm rot="0">
              <a:off x="0" y="0"/>
              <a:ext cx="1361711" cy="136171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5" id="5"/>
            <p:cNvSpPr txBox="true"/>
            <p:nvPr/>
          </p:nvSpPr>
          <p:spPr>
            <a:xfrm rot="0">
              <a:off x="1683167" y="202489"/>
              <a:ext cx="19957633" cy="18203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Ketik “npm run dev” lalu &lt;enter&gt; untuk menjalankan aplikasi</a:t>
              </a:r>
            </a:p>
          </p:txBody>
        </p:sp>
        <p:sp>
          <p:nvSpPr>
            <p:cNvPr name="TextBox 6" id="6"/>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8</a:t>
              </a:r>
            </a:p>
          </p:txBody>
        </p:sp>
      </p:grpSp>
      <p:sp>
        <p:nvSpPr>
          <p:cNvPr name="Freeform 7" id="7"/>
          <p:cNvSpPr/>
          <p:nvPr/>
        </p:nvSpPr>
        <p:spPr>
          <a:xfrm flipH="false" flipV="false" rot="0">
            <a:off x="2013117" y="2808177"/>
            <a:ext cx="8838230" cy="5746003"/>
          </a:xfrm>
          <a:custGeom>
            <a:avLst/>
            <a:gdLst/>
            <a:ahLst/>
            <a:cxnLst/>
            <a:rect r="r" b="b" t="t" l="l"/>
            <a:pathLst>
              <a:path h="5746003" w="8838230">
                <a:moveTo>
                  <a:pt x="0" y="0"/>
                </a:moveTo>
                <a:lnTo>
                  <a:pt x="8838229" y="0"/>
                </a:lnTo>
                <a:lnTo>
                  <a:pt x="8838229" y="5746003"/>
                </a:lnTo>
                <a:lnTo>
                  <a:pt x="0" y="5746003"/>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436" y="1028700"/>
            <a:ext cx="16230600" cy="1517117"/>
            <a:chOff x="0" y="0"/>
            <a:chExt cx="21640800" cy="2022822"/>
          </a:xfrm>
        </p:grpSpPr>
        <p:grpSp>
          <p:nvGrpSpPr>
            <p:cNvPr name="Group 3" id="3"/>
            <p:cNvGrpSpPr/>
            <p:nvPr/>
          </p:nvGrpSpPr>
          <p:grpSpPr>
            <a:xfrm rot="0">
              <a:off x="0" y="0"/>
              <a:ext cx="1361711" cy="136171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5" id="5"/>
            <p:cNvSpPr txBox="true"/>
            <p:nvPr/>
          </p:nvSpPr>
          <p:spPr>
            <a:xfrm rot="0">
              <a:off x="1683167" y="202489"/>
              <a:ext cx="19957633" cy="18203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Ketik “localhost:3000” di browser lalu akan menampilkan seperti ini</a:t>
              </a:r>
            </a:p>
          </p:txBody>
        </p:sp>
        <p:sp>
          <p:nvSpPr>
            <p:cNvPr name="TextBox 6" id="6"/>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9</a:t>
              </a:r>
            </a:p>
          </p:txBody>
        </p:sp>
      </p:grpSp>
      <p:sp>
        <p:nvSpPr>
          <p:cNvPr name="Freeform 7" id="7"/>
          <p:cNvSpPr/>
          <p:nvPr/>
        </p:nvSpPr>
        <p:spPr>
          <a:xfrm flipH="false" flipV="false" rot="0">
            <a:off x="2083684" y="2846309"/>
            <a:ext cx="9772777" cy="5957322"/>
          </a:xfrm>
          <a:custGeom>
            <a:avLst/>
            <a:gdLst/>
            <a:ahLst/>
            <a:cxnLst/>
            <a:rect r="r" b="b" t="t" l="l"/>
            <a:pathLst>
              <a:path h="5957322" w="9772777">
                <a:moveTo>
                  <a:pt x="0" y="0"/>
                </a:moveTo>
                <a:lnTo>
                  <a:pt x="9772777" y="0"/>
                </a:lnTo>
                <a:lnTo>
                  <a:pt x="9772777" y="5957322"/>
                </a:lnTo>
                <a:lnTo>
                  <a:pt x="0" y="5957322"/>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330794" y="2765122"/>
            <a:ext cx="1400485" cy="5309041"/>
            <a:chOff x="0" y="0"/>
            <a:chExt cx="368852" cy="1398266"/>
          </a:xfrm>
        </p:grpSpPr>
        <p:sp>
          <p:nvSpPr>
            <p:cNvPr name="Freeform 3" id="3"/>
            <p:cNvSpPr/>
            <p:nvPr/>
          </p:nvSpPr>
          <p:spPr>
            <a:xfrm flipH="false" flipV="false" rot="0">
              <a:off x="0" y="0"/>
              <a:ext cx="368852" cy="1398266"/>
            </a:xfrm>
            <a:custGeom>
              <a:avLst/>
              <a:gdLst/>
              <a:ahLst/>
              <a:cxnLst/>
              <a:rect r="r" b="b" t="t" l="l"/>
              <a:pathLst>
                <a:path h="1398266" w="368852">
                  <a:moveTo>
                    <a:pt x="0" y="0"/>
                  </a:moveTo>
                  <a:lnTo>
                    <a:pt x="368852" y="0"/>
                  </a:lnTo>
                  <a:lnTo>
                    <a:pt x="368852" y="1398266"/>
                  </a:lnTo>
                  <a:lnTo>
                    <a:pt x="0" y="1398266"/>
                  </a:lnTo>
                  <a:close/>
                </a:path>
              </a:pathLst>
            </a:custGeom>
            <a:solidFill>
              <a:srgbClr val="CCCCCC"/>
            </a:solidFill>
          </p:spPr>
        </p:sp>
        <p:sp>
          <p:nvSpPr>
            <p:cNvPr name="TextBox 4" id="4"/>
            <p:cNvSpPr txBox="true"/>
            <p:nvPr/>
          </p:nvSpPr>
          <p:spPr>
            <a:xfrm>
              <a:off x="0" y="-19050"/>
              <a:ext cx="368852" cy="1417316"/>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5292467" y="900419"/>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OUTLINE</a:t>
            </a:r>
          </a:p>
        </p:txBody>
      </p:sp>
      <p:sp>
        <p:nvSpPr>
          <p:cNvPr name="TextBox 6" id="6"/>
          <p:cNvSpPr txBox="true"/>
          <p:nvPr/>
        </p:nvSpPr>
        <p:spPr>
          <a:xfrm rot="0">
            <a:off x="5542827" y="308860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7" id="7"/>
          <p:cNvSpPr txBox="true"/>
          <p:nvPr/>
        </p:nvSpPr>
        <p:spPr>
          <a:xfrm rot="0">
            <a:off x="5542827" y="388572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8" id="8"/>
          <p:cNvSpPr txBox="true"/>
          <p:nvPr/>
        </p:nvSpPr>
        <p:spPr>
          <a:xfrm rot="0">
            <a:off x="5542827" y="4766886"/>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9" id="9"/>
          <p:cNvSpPr txBox="true"/>
          <p:nvPr/>
        </p:nvSpPr>
        <p:spPr>
          <a:xfrm rot="0">
            <a:off x="5542827" y="556400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0" id="10"/>
          <p:cNvSpPr txBox="true"/>
          <p:nvPr/>
        </p:nvSpPr>
        <p:spPr>
          <a:xfrm rot="0">
            <a:off x="5562428" y="635638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1" id="11"/>
          <p:cNvSpPr txBox="true"/>
          <p:nvPr/>
        </p:nvSpPr>
        <p:spPr>
          <a:xfrm rot="0">
            <a:off x="5542827" y="715648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2" id="12"/>
          <p:cNvSpPr txBox="true"/>
          <p:nvPr/>
        </p:nvSpPr>
        <p:spPr>
          <a:xfrm rot="0">
            <a:off x="6918905" y="3196562"/>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REQUIREMENT</a:t>
            </a:r>
          </a:p>
        </p:txBody>
      </p:sp>
      <p:sp>
        <p:nvSpPr>
          <p:cNvPr name="TextBox 13" id="13"/>
          <p:cNvSpPr txBox="true"/>
          <p:nvPr/>
        </p:nvSpPr>
        <p:spPr>
          <a:xfrm rot="0">
            <a:off x="6918905" y="3990780"/>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ABOUT VUE.JS &amp; NUXT.JS</a:t>
            </a:r>
          </a:p>
        </p:txBody>
      </p:sp>
      <p:sp>
        <p:nvSpPr>
          <p:cNvPr name="TextBox 14" id="14"/>
          <p:cNvSpPr txBox="true"/>
          <p:nvPr/>
        </p:nvSpPr>
        <p:spPr>
          <a:xfrm rot="0">
            <a:off x="6918905" y="4910870"/>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INSTALASI NUXT.JS</a:t>
            </a:r>
          </a:p>
        </p:txBody>
      </p:sp>
      <p:sp>
        <p:nvSpPr>
          <p:cNvPr name="TextBox 15" id="15"/>
          <p:cNvSpPr txBox="true"/>
          <p:nvPr/>
        </p:nvSpPr>
        <p:spPr>
          <a:xfrm rot="0">
            <a:off x="6918905" y="570508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NUXT &amp; VUE BASIC</a:t>
            </a:r>
          </a:p>
        </p:txBody>
      </p:sp>
      <p:sp>
        <p:nvSpPr>
          <p:cNvPr name="TextBox 16" id="16"/>
          <p:cNvSpPr txBox="true"/>
          <p:nvPr/>
        </p:nvSpPr>
        <p:spPr>
          <a:xfrm rot="0">
            <a:off x="6918905" y="650593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VUE LIFECYCLE</a:t>
            </a:r>
          </a:p>
        </p:txBody>
      </p:sp>
      <p:sp>
        <p:nvSpPr>
          <p:cNvPr name="TextBox 17" id="17"/>
          <p:cNvSpPr txBox="true"/>
          <p:nvPr/>
        </p:nvSpPr>
        <p:spPr>
          <a:xfrm rot="0">
            <a:off x="6918905" y="729595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STORE MANAGEMENT WITH API</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EBEBEB"/>
        </a:solidFill>
      </p:bgPr>
    </p:bg>
    <p:spTree>
      <p:nvGrpSpPr>
        <p:cNvPr id="1" name=""/>
        <p:cNvGrpSpPr/>
        <p:nvPr/>
      </p:nvGrpSpPr>
      <p:grpSpPr>
        <a:xfrm>
          <a:off x="0" y="0"/>
          <a:ext cx="0" cy="0"/>
          <a:chOff x="0" y="0"/>
          <a:chExt cx="0" cy="0"/>
        </a:xfrm>
      </p:grpSpPr>
      <p:sp>
        <p:nvSpPr>
          <p:cNvPr name="TextBox 2" id="2"/>
          <p:cNvSpPr txBox="true"/>
          <p:nvPr/>
        </p:nvSpPr>
        <p:spPr>
          <a:xfrm rot="0">
            <a:off x="7787742" y="3924300"/>
            <a:ext cx="2712517" cy="1219200"/>
          </a:xfrm>
          <a:prstGeom prst="rect">
            <a:avLst/>
          </a:prstGeom>
        </p:spPr>
        <p:txBody>
          <a:bodyPr anchor="t" rtlCol="false" tIns="0" lIns="0" bIns="0" rIns="0">
            <a:spAutoFit/>
          </a:bodyPr>
          <a:lstStyle/>
          <a:p>
            <a:pPr algn="ctr">
              <a:lnSpc>
                <a:spcPts val="9600"/>
              </a:lnSpc>
            </a:pPr>
            <a:r>
              <a:rPr lang="en-US" sz="8000">
                <a:solidFill>
                  <a:srgbClr val="363636"/>
                </a:solidFill>
                <a:latin typeface="Oswald Bold Italics"/>
              </a:rPr>
              <a:t>04</a:t>
            </a:r>
          </a:p>
        </p:txBody>
      </p:sp>
      <p:sp>
        <p:nvSpPr>
          <p:cNvPr name="TextBox 3" id="3"/>
          <p:cNvSpPr txBox="true"/>
          <p:nvPr/>
        </p:nvSpPr>
        <p:spPr>
          <a:xfrm rot="0">
            <a:off x="5105748" y="5405349"/>
            <a:ext cx="8076503" cy="704088"/>
          </a:xfrm>
          <a:prstGeom prst="rect">
            <a:avLst/>
          </a:prstGeom>
        </p:spPr>
        <p:txBody>
          <a:bodyPr anchor="t" rtlCol="false" tIns="0" lIns="0" bIns="0" rIns="0">
            <a:spAutoFit/>
          </a:bodyPr>
          <a:lstStyle/>
          <a:p>
            <a:pPr algn="ctr">
              <a:lnSpc>
                <a:spcPts val="5795"/>
              </a:lnSpc>
            </a:pPr>
            <a:r>
              <a:rPr lang="en-US" sz="4200" spc="411">
                <a:solidFill>
                  <a:srgbClr val="231F20"/>
                </a:solidFill>
                <a:latin typeface="DM Sans"/>
              </a:rPr>
              <a:t>NUXT &amp; VUE BASIC</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20570" y="4057961"/>
            <a:ext cx="8646860" cy="4590948"/>
          </a:xfrm>
          <a:custGeom>
            <a:avLst/>
            <a:gdLst/>
            <a:ahLst/>
            <a:cxnLst/>
            <a:rect r="r" b="b" t="t" l="l"/>
            <a:pathLst>
              <a:path h="4590948" w="8646860">
                <a:moveTo>
                  <a:pt x="0" y="0"/>
                </a:moveTo>
                <a:lnTo>
                  <a:pt x="8646860" y="0"/>
                </a:lnTo>
                <a:lnTo>
                  <a:pt x="8646860" y="4590948"/>
                </a:lnTo>
                <a:lnTo>
                  <a:pt x="0" y="4590948"/>
                </a:lnTo>
                <a:lnTo>
                  <a:pt x="0" y="0"/>
                </a:lnTo>
                <a:close/>
              </a:path>
            </a:pathLst>
          </a:custGeom>
          <a:blipFill>
            <a:blip r:embed="rId2"/>
            <a:stretch>
              <a:fillRect l="0" t="0" r="0" b="0"/>
            </a:stretch>
          </a:blipFill>
        </p:spPr>
      </p:sp>
      <p:sp>
        <p:nvSpPr>
          <p:cNvPr name="TextBox 3" id="3"/>
          <p:cNvSpPr txBox="true"/>
          <p:nvPr/>
        </p:nvSpPr>
        <p:spPr>
          <a:xfrm rot="0">
            <a:off x="4683466" y="1314189"/>
            <a:ext cx="8921068" cy="2223770"/>
          </a:xfrm>
          <a:prstGeom prst="rect">
            <a:avLst/>
          </a:prstGeom>
        </p:spPr>
        <p:txBody>
          <a:bodyPr anchor="t" rtlCol="false" tIns="0" lIns="0" bIns="0" rIns="0">
            <a:spAutoFit/>
          </a:bodyPr>
          <a:lstStyle/>
          <a:p>
            <a:pPr algn="ctr">
              <a:lnSpc>
                <a:spcPts val="4480"/>
              </a:lnSpc>
            </a:pPr>
            <a:r>
              <a:rPr lang="en-US" sz="3200">
                <a:solidFill>
                  <a:srgbClr val="545454"/>
                </a:solidFill>
                <a:latin typeface="Glacial Indifference"/>
              </a:rPr>
              <a:t>Setelah selesai melakukan tahapan - tahapan yang ada pada bab 3, selanjutnya buka folder project di </a:t>
            </a:r>
            <a:r>
              <a:rPr lang="en-US" sz="3200">
                <a:solidFill>
                  <a:srgbClr val="545454"/>
                </a:solidFill>
                <a:latin typeface="Glacial Indifference Bold"/>
              </a:rPr>
              <a:t>text editor. </a:t>
            </a:r>
            <a:r>
              <a:rPr lang="en-US" sz="3200">
                <a:solidFill>
                  <a:srgbClr val="545454"/>
                </a:solidFill>
                <a:latin typeface="Glacial Indifference"/>
              </a:rPr>
              <a:t>Lalu,</a:t>
            </a:r>
            <a:r>
              <a:rPr lang="en-US" sz="3200">
                <a:solidFill>
                  <a:srgbClr val="545454"/>
                </a:solidFill>
                <a:latin typeface="Glacial Indifference Bold"/>
              </a:rPr>
              <a:t> </a:t>
            </a:r>
            <a:r>
              <a:rPr lang="en-US" sz="3200">
                <a:solidFill>
                  <a:srgbClr val="545454"/>
                </a:solidFill>
                <a:latin typeface="Glacial Indifference"/>
              </a:rPr>
              <a:t>buka file </a:t>
            </a:r>
            <a:r>
              <a:rPr lang="en-US" sz="3200">
                <a:solidFill>
                  <a:srgbClr val="545454"/>
                </a:solidFill>
                <a:latin typeface="Glacial Indifference Bold"/>
              </a:rPr>
              <a:t>index.vue</a:t>
            </a:r>
            <a:r>
              <a:rPr lang="en-US" sz="3200">
                <a:solidFill>
                  <a:srgbClr val="545454"/>
                </a:solidFill>
                <a:latin typeface="Glacial Indifference"/>
              </a:rPr>
              <a:t> pada </a:t>
            </a:r>
            <a:r>
              <a:rPr lang="en-US" sz="3200">
                <a:solidFill>
                  <a:srgbClr val="545454"/>
                </a:solidFill>
                <a:latin typeface="Glacial Indifference Bold"/>
              </a:rPr>
              <a:t>folder pages</a:t>
            </a:r>
            <a:r>
              <a:rPr lang="en-US" sz="3200">
                <a:solidFill>
                  <a:srgbClr val="545454"/>
                </a:solidFill>
                <a:latin typeface="Glacial Indifference"/>
              </a:rPr>
              <a:t> di </a:t>
            </a:r>
            <a:r>
              <a:rPr lang="en-US" sz="3200">
                <a:solidFill>
                  <a:srgbClr val="545454"/>
                </a:solidFill>
                <a:latin typeface="Glacial Indifference Bold"/>
              </a:rPr>
              <a:t>text editor</a:t>
            </a:r>
            <a:r>
              <a:rPr lang="en-US" sz="3200">
                <a:solidFill>
                  <a:srgbClr val="545454"/>
                </a:solidFill>
                <a:latin typeface="Glacial Indifference"/>
              </a:rPr>
              <a: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46869" y="2722278"/>
            <a:ext cx="2794262" cy="2421222"/>
          </a:xfrm>
          <a:custGeom>
            <a:avLst/>
            <a:gdLst/>
            <a:ahLst/>
            <a:cxnLst/>
            <a:rect r="r" b="b" t="t" l="l"/>
            <a:pathLst>
              <a:path h="2421222" w="2794262">
                <a:moveTo>
                  <a:pt x="0" y="0"/>
                </a:moveTo>
                <a:lnTo>
                  <a:pt x="2794262" y="0"/>
                </a:lnTo>
                <a:lnTo>
                  <a:pt x="2794262" y="2421222"/>
                </a:lnTo>
                <a:lnTo>
                  <a:pt x="0" y="2421222"/>
                </a:lnTo>
                <a:lnTo>
                  <a:pt x="0" y="0"/>
                </a:lnTo>
                <a:close/>
              </a:path>
            </a:pathLst>
          </a:custGeom>
          <a:blipFill>
            <a:blip r:embed="rId2"/>
            <a:stretch>
              <a:fillRect l="0" t="0" r="0" b="0"/>
            </a:stretch>
          </a:blipFill>
        </p:spPr>
      </p:sp>
      <p:sp>
        <p:nvSpPr>
          <p:cNvPr name="TextBox 3" id="3"/>
          <p:cNvSpPr txBox="true"/>
          <p:nvPr/>
        </p:nvSpPr>
        <p:spPr>
          <a:xfrm rot="0">
            <a:off x="5396908" y="5465880"/>
            <a:ext cx="7494184" cy="721995"/>
          </a:xfrm>
          <a:prstGeom prst="rect">
            <a:avLst/>
          </a:prstGeom>
        </p:spPr>
        <p:txBody>
          <a:bodyPr anchor="t" rtlCol="false" tIns="0" lIns="0" bIns="0" rIns="0">
            <a:spAutoFit/>
          </a:bodyPr>
          <a:lstStyle/>
          <a:p>
            <a:pPr algn="ctr">
              <a:lnSpc>
                <a:spcPts val="5880"/>
              </a:lnSpc>
            </a:pPr>
            <a:r>
              <a:rPr lang="en-US" sz="4200">
                <a:solidFill>
                  <a:srgbClr val="545454"/>
                </a:solidFill>
                <a:latin typeface="Glacial Indifference"/>
              </a:rPr>
              <a:t>BASIC VUE.JS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692136" y="5011099"/>
            <a:ext cx="2237569" cy="0"/>
          </a:xfrm>
          <a:prstGeom prst="line">
            <a:avLst/>
          </a:prstGeom>
          <a:ln cap="flat" w="38100">
            <a:solidFill>
              <a:srgbClr val="231F20"/>
            </a:solidFill>
            <a:prstDash val="solid"/>
            <a:headEnd type="none" len="sm" w="sm"/>
            <a:tailEnd type="arrow" len="sm" w="med"/>
          </a:ln>
        </p:spPr>
      </p:sp>
      <p:sp>
        <p:nvSpPr>
          <p:cNvPr name="Freeform 3" id="3"/>
          <p:cNvSpPr/>
          <p:nvPr/>
        </p:nvSpPr>
        <p:spPr>
          <a:xfrm flipH="false" flipV="false" rot="0">
            <a:off x="1028700" y="3576997"/>
            <a:ext cx="8577172" cy="5681303"/>
          </a:xfrm>
          <a:custGeom>
            <a:avLst/>
            <a:gdLst/>
            <a:ahLst/>
            <a:cxnLst/>
            <a:rect r="r" b="b" t="t" l="l"/>
            <a:pathLst>
              <a:path h="5681303" w="8577172">
                <a:moveTo>
                  <a:pt x="0" y="0"/>
                </a:moveTo>
                <a:lnTo>
                  <a:pt x="8577172" y="0"/>
                </a:lnTo>
                <a:lnTo>
                  <a:pt x="8577172" y="5681303"/>
                </a:lnTo>
                <a:lnTo>
                  <a:pt x="0" y="5681303"/>
                </a:lnTo>
                <a:lnTo>
                  <a:pt x="0" y="0"/>
                </a:lnTo>
                <a:close/>
              </a:path>
            </a:pathLst>
          </a:custGeom>
          <a:blipFill>
            <a:blip r:embed="rId2"/>
            <a:stretch>
              <a:fillRect l="0" t="0" r="0" b="0"/>
            </a:stretch>
          </a:blipFill>
        </p:spPr>
      </p:sp>
      <p:sp>
        <p:nvSpPr>
          <p:cNvPr name="Freeform 4" id="4"/>
          <p:cNvSpPr/>
          <p:nvPr/>
        </p:nvSpPr>
        <p:spPr>
          <a:xfrm flipH="false" flipV="false" rot="0">
            <a:off x="11929705" y="3729318"/>
            <a:ext cx="5329595" cy="2525462"/>
          </a:xfrm>
          <a:custGeom>
            <a:avLst/>
            <a:gdLst/>
            <a:ahLst/>
            <a:cxnLst/>
            <a:rect r="r" b="b" t="t" l="l"/>
            <a:pathLst>
              <a:path h="2525462" w="5329595">
                <a:moveTo>
                  <a:pt x="0" y="0"/>
                </a:moveTo>
                <a:lnTo>
                  <a:pt x="5329595" y="0"/>
                </a:lnTo>
                <a:lnTo>
                  <a:pt x="5329595" y="2525462"/>
                </a:lnTo>
                <a:lnTo>
                  <a:pt x="0" y="2525462"/>
                </a:lnTo>
                <a:lnTo>
                  <a:pt x="0" y="0"/>
                </a:lnTo>
                <a:close/>
              </a:path>
            </a:pathLst>
          </a:custGeom>
          <a:blipFill>
            <a:blip r:embed="rId3"/>
            <a:stretch>
              <a:fillRect l="0" t="0" r="0" b="0"/>
            </a:stretch>
          </a:blipFill>
        </p:spPr>
      </p:sp>
      <p:sp>
        <p:nvSpPr>
          <p:cNvPr name="TextBox 5" id="5"/>
          <p:cNvSpPr txBox="true"/>
          <p:nvPr/>
        </p:nvSpPr>
        <p:spPr>
          <a:xfrm rot="0">
            <a:off x="1028700" y="999841"/>
            <a:ext cx="4871495"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Properti “Data”</a:t>
            </a:r>
          </a:p>
        </p:txBody>
      </p:sp>
      <p:sp>
        <p:nvSpPr>
          <p:cNvPr name="TextBox 6" id="6"/>
          <p:cNvSpPr txBox="true"/>
          <p:nvPr/>
        </p:nvSpPr>
        <p:spPr>
          <a:xfrm rot="0">
            <a:off x="1028700" y="2028788"/>
            <a:ext cx="16230600" cy="9861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Properti “data” adalah salah satu cara untuk menyimpan dan mengelola data dalam komponen Vue.js. Properti “data” berbentuk fungsi yang mengembalikan sebuah objek. Contoh: </a:t>
            </a:r>
          </a:p>
        </p:txBody>
      </p:sp>
      <p:grpSp>
        <p:nvGrpSpPr>
          <p:cNvPr name="Group 7" id="7"/>
          <p:cNvGrpSpPr/>
          <p:nvPr/>
        </p:nvGrpSpPr>
        <p:grpSpPr>
          <a:xfrm rot="0">
            <a:off x="1028700" y="7437805"/>
            <a:ext cx="4288586" cy="1148522"/>
            <a:chOff x="0" y="0"/>
            <a:chExt cx="1129504" cy="302492"/>
          </a:xfrm>
        </p:grpSpPr>
        <p:sp>
          <p:nvSpPr>
            <p:cNvPr name="Freeform 8" id="8"/>
            <p:cNvSpPr/>
            <p:nvPr/>
          </p:nvSpPr>
          <p:spPr>
            <a:xfrm flipH="false" flipV="false" rot="0">
              <a:off x="0" y="0"/>
              <a:ext cx="1129504" cy="302492"/>
            </a:xfrm>
            <a:custGeom>
              <a:avLst/>
              <a:gdLst/>
              <a:ahLst/>
              <a:cxnLst/>
              <a:rect r="r" b="b" t="t" l="l"/>
              <a:pathLst>
                <a:path h="302492" w="1129504">
                  <a:moveTo>
                    <a:pt x="0" y="0"/>
                  </a:moveTo>
                  <a:lnTo>
                    <a:pt x="1129504" y="0"/>
                  </a:lnTo>
                  <a:lnTo>
                    <a:pt x="1129504" y="302492"/>
                  </a:lnTo>
                  <a:lnTo>
                    <a:pt x="0" y="302492"/>
                  </a:lnTo>
                  <a:close/>
                </a:path>
              </a:pathLst>
            </a:custGeom>
            <a:solidFill>
              <a:srgbClr val="000000">
                <a:alpha val="0"/>
              </a:srgbClr>
            </a:solidFill>
            <a:ln w="9525" cap="sq">
              <a:solidFill>
                <a:srgbClr val="FF3131"/>
              </a:solidFill>
              <a:prstDash val="solid"/>
              <a:miter/>
            </a:ln>
          </p:spPr>
        </p:sp>
        <p:sp>
          <p:nvSpPr>
            <p:cNvPr name="TextBox 9" id="9"/>
            <p:cNvSpPr txBox="true"/>
            <p:nvPr/>
          </p:nvSpPr>
          <p:spPr>
            <a:xfrm>
              <a:off x="0" y="-38100"/>
              <a:ext cx="1129504" cy="340592"/>
            </a:xfrm>
            <a:prstGeom prst="rect">
              <a:avLst/>
            </a:prstGeom>
          </p:spPr>
          <p:txBody>
            <a:bodyPr anchor="ctr" rtlCol="false" tIns="50800" lIns="50800" bIns="50800" rIns="50800"/>
            <a:lstStyle/>
            <a:p>
              <a:pPr algn="ctr">
                <a:lnSpc>
                  <a:spcPts val="3483"/>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146397"/>
            <a:ext cx="4462642" cy="5111903"/>
          </a:xfrm>
          <a:custGeom>
            <a:avLst/>
            <a:gdLst/>
            <a:ahLst/>
            <a:cxnLst/>
            <a:rect r="r" b="b" t="t" l="l"/>
            <a:pathLst>
              <a:path h="5111903" w="4462642">
                <a:moveTo>
                  <a:pt x="0" y="0"/>
                </a:moveTo>
                <a:lnTo>
                  <a:pt x="4462642" y="0"/>
                </a:lnTo>
                <a:lnTo>
                  <a:pt x="4462642" y="5111903"/>
                </a:lnTo>
                <a:lnTo>
                  <a:pt x="0" y="5111903"/>
                </a:lnTo>
                <a:lnTo>
                  <a:pt x="0" y="0"/>
                </a:lnTo>
                <a:close/>
              </a:path>
            </a:pathLst>
          </a:custGeom>
          <a:blipFill>
            <a:blip r:embed="rId2"/>
            <a:stretch>
              <a:fillRect l="0" t="0" r="0" b="0"/>
            </a:stretch>
          </a:blipFill>
        </p:spPr>
      </p:sp>
      <p:sp>
        <p:nvSpPr>
          <p:cNvPr name="AutoShape 3" id="3"/>
          <p:cNvSpPr/>
          <p:nvPr/>
        </p:nvSpPr>
        <p:spPr>
          <a:xfrm>
            <a:off x="5491342" y="5124450"/>
            <a:ext cx="2237569" cy="0"/>
          </a:xfrm>
          <a:prstGeom prst="line">
            <a:avLst/>
          </a:prstGeom>
          <a:ln cap="flat" w="38100">
            <a:solidFill>
              <a:srgbClr val="231F20"/>
            </a:solidFill>
            <a:prstDash val="solid"/>
            <a:headEnd type="none" len="sm" w="sm"/>
            <a:tailEnd type="arrow" len="sm" w="med"/>
          </a:ln>
        </p:spPr>
      </p:sp>
      <p:sp>
        <p:nvSpPr>
          <p:cNvPr name="Freeform 4" id="4"/>
          <p:cNvSpPr/>
          <p:nvPr/>
        </p:nvSpPr>
        <p:spPr>
          <a:xfrm flipH="false" flipV="false" rot="0">
            <a:off x="7728910" y="4600428"/>
            <a:ext cx="7176723" cy="2101920"/>
          </a:xfrm>
          <a:custGeom>
            <a:avLst/>
            <a:gdLst/>
            <a:ahLst/>
            <a:cxnLst/>
            <a:rect r="r" b="b" t="t" l="l"/>
            <a:pathLst>
              <a:path h="2101920" w="7176723">
                <a:moveTo>
                  <a:pt x="0" y="0"/>
                </a:moveTo>
                <a:lnTo>
                  <a:pt x="7176723" y="0"/>
                </a:lnTo>
                <a:lnTo>
                  <a:pt x="7176723" y="2101921"/>
                </a:lnTo>
                <a:lnTo>
                  <a:pt x="0" y="2101921"/>
                </a:lnTo>
                <a:lnTo>
                  <a:pt x="0" y="0"/>
                </a:lnTo>
                <a:close/>
              </a:path>
            </a:pathLst>
          </a:custGeom>
          <a:blipFill>
            <a:blip r:embed="rId3"/>
            <a:stretch>
              <a:fillRect l="0" t="0" r="0" b="0"/>
            </a:stretch>
          </a:blipFill>
        </p:spPr>
      </p:sp>
      <p:sp>
        <p:nvSpPr>
          <p:cNvPr name="TextBox 5" id="5"/>
          <p:cNvSpPr txBox="true"/>
          <p:nvPr/>
        </p:nvSpPr>
        <p:spPr>
          <a:xfrm rot="0">
            <a:off x="1028700" y="999841"/>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Properti “Methods”</a:t>
            </a:r>
          </a:p>
        </p:txBody>
      </p:sp>
      <p:sp>
        <p:nvSpPr>
          <p:cNvPr name="TextBox 6" id="6"/>
          <p:cNvSpPr txBox="true"/>
          <p:nvPr/>
        </p:nvSpPr>
        <p:spPr>
          <a:xfrm rot="0">
            <a:off x="1028700" y="2028788"/>
            <a:ext cx="16230600" cy="14814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Untuk menentukan fungsi-fungsi yang dapat dipanggil di dalam komponen Vue.js kita menggunakan properti methods. Properti methods dapat digunakan untuk melakukan berbagai hal, seperti mengevaluasi nilai, menampilkan pesan, mengubah variabel, memanggil API, dan lain-lain. Contoh:</a:t>
            </a:r>
          </a:p>
        </p:txBody>
      </p:sp>
      <p:grpSp>
        <p:nvGrpSpPr>
          <p:cNvPr name="Group 7" id="7"/>
          <p:cNvGrpSpPr/>
          <p:nvPr/>
        </p:nvGrpSpPr>
        <p:grpSpPr>
          <a:xfrm rot="0">
            <a:off x="1028700" y="8033868"/>
            <a:ext cx="4462642" cy="900163"/>
            <a:chOff x="0" y="0"/>
            <a:chExt cx="1175346" cy="237080"/>
          </a:xfrm>
        </p:grpSpPr>
        <p:sp>
          <p:nvSpPr>
            <p:cNvPr name="Freeform 8" id="8"/>
            <p:cNvSpPr/>
            <p:nvPr/>
          </p:nvSpPr>
          <p:spPr>
            <a:xfrm flipH="false" flipV="false" rot="0">
              <a:off x="0" y="0"/>
              <a:ext cx="1175346" cy="237080"/>
            </a:xfrm>
            <a:custGeom>
              <a:avLst/>
              <a:gdLst/>
              <a:ahLst/>
              <a:cxnLst/>
              <a:rect r="r" b="b" t="t" l="l"/>
              <a:pathLst>
                <a:path h="237080" w="1175346">
                  <a:moveTo>
                    <a:pt x="0" y="0"/>
                  </a:moveTo>
                  <a:lnTo>
                    <a:pt x="1175346" y="0"/>
                  </a:lnTo>
                  <a:lnTo>
                    <a:pt x="1175346" y="237080"/>
                  </a:lnTo>
                  <a:lnTo>
                    <a:pt x="0" y="237080"/>
                  </a:lnTo>
                  <a:close/>
                </a:path>
              </a:pathLst>
            </a:custGeom>
            <a:solidFill>
              <a:srgbClr val="000000">
                <a:alpha val="0"/>
              </a:srgbClr>
            </a:solidFill>
            <a:ln w="9525" cap="sq">
              <a:solidFill>
                <a:srgbClr val="FF3131"/>
              </a:solidFill>
              <a:prstDash val="solid"/>
              <a:miter/>
            </a:ln>
          </p:spPr>
        </p:sp>
        <p:sp>
          <p:nvSpPr>
            <p:cNvPr name="TextBox 9" id="9"/>
            <p:cNvSpPr txBox="true"/>
            <p:nvPr/>
          </p:nvSpPr>
          <p:spPr>
            <a:xfrm>
              <a:off x="0" y="-38100"/>
              <a:ext cx="1175346" cy="275180"/>
            </a:xfrm>
            <a:prstGeom prst="rect">
              <a:avLst/>
            </a:prstGeom>
          </p:spPr>
          <p:txBody>
            <a:bodyPr anchor="ctr" rtlCol="false" tIns="50800" lIns="50800" bIns="50800" rIns="50800"/>
            <a:lstStyle/>
            <a:p>
              <a:pPr algn="ctr">
                <a:lnSpc>
                  <a:spcPts val="3483"/>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919943"/>
            <a:ext cx="3122048" cy="4338357"/>
          </a:xfrm>
          <a:custGeom>
            <a:avLst/>
            <a:gdLst/>
            <a:ahLst/>
            <a:cxnLst/>
            <a:rect r="r" b="b" t="t" l="l"/>
            <a:pathLst>
              <a:path h="4338357" w="3122048">
                <a:moveTo>
                  <a:pt x="0" y="0"/>
                </a:moveTo>
                <a:lnTo>
                  <a:pt x="3122048" y="0"/>
                </a:lnTo>
                <a:lnTo>
                  <a:pt x="3122048" y="4338357"/>
                </a:lnTo>
                <a:lnTo>
                  <a:pt x="0" y="4338357"/>
                </a:lnTo>
                <a:lnTo>
                  <a:pt x="0" y="0"/>
                </a:lnTo>
                <a:close/>
              </a:path>
            </a:pathLst>
          </a:custGeom>
          <a:blipFill>
            <a:blip r:embed="rId2"/>
            <a:stretch>
              <a:fillRect l="0" t="0" r="0" b="0"/>
            </a:stretch>
          </a:blipFill>
        </p:spPr>
      </p:sp>
      <p:sp>
        <p:nvSpPr>
          <p:cNvPr name="AutoShape 3" id="3"/>
          <p:cNvSpPr/>
          <p:nvPr/>
        </p:nvSpPr>
        <p:spPr>
          <a:xfrm>
            <a:off x="4150748" y="7070072"/>
            <a:ext cx="2237569" cy="0"/>
          </a:xfrm>
          <a:prstGeom prst="line">
            <a:avLst/>
          </a:prstGeom>
          <a:ln cap="flat" w="38100">
            <a:solidFill>
              <a:srgbClr val="231F20"/>
            </a:solidFill>
            <a:prstDash val="solid"/>
            <a:headEnd type="none" len="sm" w="sm"/>
            <a:tailEnd type="arrow" len="sm" w="med"/>
          </a:ln>
        </p:spPr>
      </p:sp>
      <p:sp>
        <p:nvSpPr>
          <p:cNvPr name="Freeform 4" id="4"/>
          <p:cNvSpPr/>
          <p:nvPr/>
        </p:nvSpPr>
        <p:spPr>
          <a:xfrm flipH="false" flipV="false" rot="0">
            <a:off x="6388316" y="5854179"/>
            <a:ext cx="7179897" cy="2469884"/>
          </a:xfrm>
          <a:custGeom>
            <a:avLst/>
            <a:gdLst/>
            <a:ahLst/>
            <a:cxnLst/>
            <a:rect r="r" b="b" t="t" l="l"/>
            <a:pathLst>
              <a:path h="2469884" w="7179897">
                <a:moveTo>
                  <a:pt x="0" y="0"/>
                </a:moveTo>
                <a:lnTo>
                  <a:pt x="7179897" y="0"/>
                </a:lnTo>
                <a:lnTo>
                  <a:pt x="7179897" y="2469885"/>
                </a:lnTo>
                <a:lnTo>
                  <a:pt x="0" y="2469885"/>
                </a:lnTo>
                <a:lnTo>
                  <a:pt x="0" y="0"/>
                </a:lnTo>
                <a:close/>
              </a:path>
            </a:pathLst>
          </a:custGeom>
          <a:blipFill>
            <a:blip r:embed="rId3"/>
            <a:stretch>
              <a:fillRect l="0" t="0" r="0" b="0"/>
            </a:stretch>
          </a:blipFill>
        </p:spPr>
      </p:sp>
      <p:grpSp>
        <p:nvGrpSpPr>
          <p:cNvPr name="Group 5" id="5"/>
          <p:cNvGrpSpPr/>
          <p:nvPr/>
        </p:nvGrpSpPr>
        <p:grpSpPr>
          <a:xfrm rot="0">
            <a:off x="800605" y="6964373"/>
            <a:ext cx="3628481" cy="817894"/>
            <a:chOff x="0" y="0"/>
            <a:chExt cx="955649" cy="215412"/>
          </a:xfrm>
        </p:grpSpPr>
        <p:sp>
          <p:nvSpPr>
            <p:cNvPr name="Freeform 6" id="6"/>
            <p:cNvSpPr/>
            <p:nvPr/>
          </p:nvSpPr>
          <p:spPr>
            <a:xfrm flipH="false" flipV="false" rot="0">
              <a:off x="0" y="0"/>
              <a:ext cx="955649" cy="215412"/>
            </a:xfrm>
            <a:custGeom>
              <a:avLst/>
              <a:gdLst/>
              <a:ahLst/>
              <a:cxnLst/>
              <a:rect r="r" b="b" t="t" l="l"/>
              <a:pathLst>
                <a:path h="215412" w="955649">
                  <a:moveTo>
                    <a:pt x="0" y="0"/>
                  </a:moveTo>
                  <a:lnTo>
                    <a:pt x="955649" y="0"/>
                  </a:lnTo>
                  <a:lnTo>
                    <a:pt x="955649" y="215412"/>
                  </a:lnTo>
                  <a:lnTo>
                    <a:pt x="0" y="215412"/>
                  </a:lnTo>
                  <a:close/>
                </a:path>
              </a:pathLst>
            </a:custGeom>
            <a:solidFill>
              <a:srgbClr val="000000">
                <a:alpha val="0"/>
              </a:srgbClr>
            </a:solidFill>
            <a:ln w="9525" cap="sq">
              <a:solidFill>
                <a:srgbClr val="FF3131"/>
              </a:solidFill>
              <a:prstDash val="solid"/>
              <a:miter/>
            </a:ln>
          </p:spPr>
        </p:sp>
        <p:sp>
          <p:nvSpPr>
            <p:cNvPr name="TextBox 7" id="7"/>
            <p:cNvSpPr txBox="true"/>
            <p:nvPr/>
          </p:nvSpPr>
          <p:spPr>
            <a:xfrm>
              <a:off x="0" y="-38100"/>
              <a:ext cx="955649" cy="253512"/>
            </a:xfrm>
            <a:prstGeom prst="rect">
              <a:avLst/>
            </a:prstGeom>
          </p:spPr>
          <p:txBody>
            <a:bodyPr anchor="ctr" rtlCol="false" tIns="50800" lIns="50800" bIns="50800" rIns="50800"/>
            <a:lstStyle/>
            <a:p>
              <a:pPr algn="ctr">
                <a:lnSpc>
                  <a:spcPts val="3483"/>
                </a:lnSpc>
              </a:pPr>
            </a:p>
          </p:txBody>
        </p:sp>
      </p:grpSp>
      <p:sp>
        <p:nvSpPr>
          <p:cNvPr name="TextBox 8" id="8"/>
          <p:cNvSpPr txBox="true"/>
          <p:nvPr/>
        </p:nvSpPr>
        <p:spPr>
          <a:xfrm rot="0">
            <a:off x="1028700" y="999841"/>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Properti “Computed”</a:t>
            </a:r>
          </a:p>
        </p:txBody>
      </p:sp>
      <p:sp>
        <p:nvSpPr>
          <p:cNvPr name="TextBox 9" id="9"/>
          <p:cNvSpPr txBox="true"/>
          <p:nvPr/>
        </p:nvSpPr>
        <p:spPr>
          <a:xfrm rot="0">
            <a:off x="1028700" y="2028788"/>
            <a:ext cx="16230600" cy="24720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Fungsi utama properti computed adalah untuk mereturn nilai yang berasal dari data atau properti lainnya. Properti computed bersifat reaktif, artinya nilai yang dihasilkan akan berubah secara otomatis jika ada perubahan pada data atau properti yang terkait. Properti computed juga bersifat cached, artinya nilai yang dihasilkan akan disimpan dalam memori dan hanya akan dihitung ulang jika ada perubahan yang mempengaruhinya. Contoh: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314271"/>
            <a:ext cx="3917346" cy="5944029"/>
          </a:xfrm>
          <a:custGeom>
            <a:avLst/>
            <a:gdLst/>
            <a:ahLst/>
            <a:cxnLst/>
            <a:rect r="r" b="b" t="t" l="l"/>
            <a:pathLst>
              <a:path h="5944029" w="3917346">
                <a:moveTo>
                  <a:pt x="0" y="0"/>
                </a:moveTo>
                <a:lnTo>
                  <a:pt x="3917346" y="0"/>
                </a:lnTo>
                <a:lnTo>
                  <a:pt x="3917346" y="5944029"/>
                </a:lnTo>
                <a:lnTo>
                  <a:pt x="0" y="5944029"/>
                </a:lnTo>
                <a:lnTo>
                  <a:pt x="0" y="0"/>
                </a:lnTo>
                <a:close/>
              </a:path>
            </a:pathLst>
          </a:custGeom>
          <a:blipFill>
            <a:blip r:embed="rId2"/>
            <a:stretch>
              <a:fillRect l="0" t="0" r="0" b="0"/>
            </a:stretch>
          </a:blipFill>
        </p:spPr>
      </p:sp>
      <p:sp>
        <p:nvSpPr>
          <p:cNvPr name="AutoShape 3" id="3"/>
          <p:cNvSpPr/>
          <p:nvPr/>
        </p:nvSpPr>
        <p:spPr>
          <a:xfrm>
            <a:off x="4946046" y="6305335"/>
            <a:ext cx="2237569" cy="0"/>
          </a:xfrm>
          <a:prstGeom prst="line">
            <a:avLst/>
          </a:prstGeom>
          <a:ln cap="flat" w="38100">
            <a:solidFill>
              <a:srgbClr val="231F20"/>
            </a:solidFill>
            <a:prstDash val="solid"/>
            <a:headEnd type="none" len="sm" w="sm"/>
            <a:tailEnd type="arrow" len="sm" w="med"/>
          </a:ln>
        </p:spPr>
      </p:sp>
      <p:sp>
        <p:nvSpPr>
          <p:cNvPr name="Freeform 4" id="4"/>
          <p:cNvSpPr/>
          <p:nvPr/>
        </p:nvSpPr>
        <p:spPr>
          <a:xfrm flipH="false" flipV="false" rot="0">
            <a:off x="7531319" y="4389805"/>
            <a:ext cx="8277578" cy="3792960"/>
          </a:xfrm>
          <a:custGeom>
            <a:avLst/>
            <a:gdLst/>
            <a:ahLst/>
            <a:cxnLst/>
            <a:rect r="r" b="b" t="t" l="l"/>
            <a:pathLst>
              <a:path h="3792960" w="8277578">
                <a:moveTo>
                  <a:pt x="0" y="0"/>
                </a:moveTo>
                <a:lnTo>
                  <a:pt x="8277577" y="0"/>
                </a:lnTo>
                <a:lnTo>
                  <a:pt x="8277577" y="3792961"/>
                </a:lnTo>
                <a:lnTo>
                  <a:pt x="0" y="3792961"/>
                </a:lnTo>
                <a:lnTo>
                  <a:pt x="0" y="0"/>
                </a:lnTo>
                <a:close/>
              </a:path>
            </a:pathLst>
          </a:custGeom>
          <a:blipFill>
            <a:blip r:embed="rId3"/>
            <a:stretch>
              <a:fillRect l="0" t="0" r="0" b="0"/>
            </a:stretch>
          </a:blipFill>
        </p:spPr>
      </p:sp>
      <p:sp>
        <p:nvSpPr>
          <p:cNvPr name="TextBox 5" id="5"/>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Looping Element HTML</a:t>
            </a:r>
          </a:p>
        </p:txBody>
      </p:sp>
      <p:sp>
        <p:nvSpPr>
          <p:cNvPr name="TextBox 6" id="6"/>
          <p:cNvSpPr txBox="true"/>
          <p:nvPr/>
        </p:nvSpPr>
        <p:spPr>
          <a:xfrm rot="0">
            <a:off x="1028700" y="2028788"/>
            <a:ext cx="16230600" cy="9861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Kita bisa melakukan looping kepada element HTML yang ada di Vue.js dengan keyword “v-for”, contoh kode bisa diliat pada gambar:</a:t>
            </a:r>
          </a:p>
        </p:txBody>
      </p:sp>
      <p:grpSp>
        <p:nvGrpSpPr>
          <p:cNvPr name="Group 7" id="7"/>
          <p:cNvGrpSpPr/>
          <p:nvPr/>
        </p:nvGrpSpPr>
        <p:grpSpPr>
          <a:xfrm rot="0">
            <a:off x="1173133" y="4929347"/>
            <a:ext cx="3628481" cy="748826"/>
            <a:chOff x="0" y="0"/>
            <a:chExt cx="955649" cy="197222"/>
          </a:xfrm>
        </p:grpSpPr>
        <p:sp>
          <p:nvSpPr>
            <p:cNvPr name="Freeform 8" id="8"/>
            <p:cNvSpPr/>
            <p:nvPr/>
          </p:nvSpPr>
          <p:spPr>
            <a:xfrm flipH="false" flipV="false" rot="0">
              <a:off x="0" y="0"/>
              <a:ext cx="955649" cy="197222"/>
            </a:xfrm>
            <a:custGeom>
              <a:avLst/>
              <a:gdLst/>
              <a:ahLst/>
              <a:cxnLst/>
              <a:rect r="r" b="b" t="t" l="l"/>
              <a:pathLst>
                <a:path h="197222" w="955649">
                  <a:moveTo>
                    <a:pt x="0" y="0"/>
                  </a:moveTo>
                  <a:lnTo>
                    <a:pt x="955649" y="0"/>
                  </a:lnTo>
                  <a:lnTo>
                    <a:pt x="955649" y="197222"/>
                  </a:lnTo>
                  <a:lnTo>
                    <a:pt x="0" y="197222"/>
                  </a:lnTo>
                  <a:close/>
                </a:path>
              </a:pathLst>
            </a:custGeom>
            <a:solidFill>
              <a:srgbClr val="000000">
                <a:alpha val="0"/>
              </a:srgbClr>
            </a:solidFill>
            <a:ln w="9525" cap="sq">
              <a:solidFill>
                <a:srgbClr val="FF3131"/>
              </a:solidFill>
              <a:prstDash val="solid"/>
              <a:miter/>
            </a:ln>
          </p:spPr>
        </p:sp>
        <p:sp>
          <p:nvSpPr>
            <p:cNvPr name="TextBox 9" id="9"/>
            <p:cNvSpPr txBox="true"/>
            <p:nvPr/>
          </p:nvSpPr>
          <p:spPr>
            <a:xfrm>
              <a:off x="0" y="-38100"/>
              <a:ext cx="955649" cy="235322"/>
            </a:xfrm>
            <a:prstGeom prst="rect">
              <a:avLst/>
            </a:prstGeom>
          </p:spPr>
          <p:txBody>
            <a:bodyPr anchor="ctr" rtlCol="false" tIns="50800" lIns="50800" bIns="50800" rIns="50800"/>
            <a:lstStyle/>
            <a:p>
              <a:pPr algn="ctr">
                <a:lnSpc>
                  <a:spcPts val="3483"/>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811055" y="6248859"/>
            <a:ext cx="2237569" cy="0"/>
          </a:xfrm>
          <a:prstGeom prst="line">
            <a:avLst/>
          </a:prstGeom>
          <a:ln cap="flat" w="38100">
            <a:solidFill>
              <a:srgbClr val="231F20"/>
            </a:solidFill>
            <a:prstDash val="solid"/>
            <a:headEnd type="none" len="sm" w="sm"/>
            <a:tailEnd type="arrow" len="sm" w="med"/>
          </a:ln>
        </p:spPr>
      </p:sp>
      <p:sp>
        <p:nvSpPr>
          <p:cNvPr name="Freeform 3" id="3"/>
          <p:cNvSpPr/>
          <p:nvPr/>
        </p:nvSpPr>
        <p:spPr>
          <a:xfrm flipH="false" flipV="false" rot="0">
            <a:off x="8048624" y="5143500"/>
            <a:ext cx="6010990" cy="2248818"/>
          </a:xfrm>
          <a:custGeom>
            <a:avLst/>
            <a:gdLst/>
            <a:ahLst/>
            <a:cxnLst/>
            <a:rect r="r" b="b" t="t" l="l"/>
            <a:pathLst>
              <a:path h="2248818" w="6010990">
                <a:moveTo>
                  <a:pt x="0" y="0"/>
                </a:moveTo>
                <a:lnTo>
                  <a:pt x="6010990" y="0"/>
                </a:lnTo>
                <a:lnTo>
                  <a:pt x="6010990" y="2248818"/>
                </a:lnTo>
                <a:lnTo>
                  <a:pt x="0" y="2248818"/>
                </a:lnTo>
                <a:lnTo>
                  <a:pt x="0" y="0"/>
                </a:lnTo>
                <a:close/>
              </a:path>
            </a:pathLst>
          </a:custGeom>
          <a:blipFill>
            <a:blip r:embed="rId2"/>
            <a:stretch>
              <a:fillRect l="0" t="0" r="0" b="0"/>
            </a:stretch>
          </a:blipFill>
        </p:spPr>
      </p:sp>
      <p:sp>
        <p:nvSpPr>
          <p:cNvPr name="Freeform 4" id="4"/>
          <p:cNvSpPr/>
          <p:nvPr/>
        </p:nvSpPr>
        <p:spPr>
          <a:xfrm flipH="false" flipV="false" rot="0">
            <a:off x="1028700" y="2728265"/>
            <a:ext cx="4782355" cy="6530035"/>
          </a:xfrm>
          <a:custGeom>
            <a:avLst/>
            <a:gdLst/>
            <a:ahLst/>
            <a:cxnLst/>
            <a:rect r="r" b="b" t="t" l="l"/>
            <a:pathLst>
              <a:path h="6530035" w="4782355">
                <a:moveTo>
                  <a:pt x="0" y="0"/>
                </a:moveTo>
                <a:lnTo>
                  <a:pt x="4782355" y="0"/>
                </a:lnTo>
                <a:lnTo>
                  <a:pt x="4782355" y="6530035"/>
                </a:lnTo>
                <a:lnTo>
                  <a:pt x="0" y="6530035"/>
                </a:lnTo>
                <a:lnTo>
                  <a:pt x="0" y="0"/>
                </a:lnTo>
                <a:close/>
              </a:path>
            </a:pathLst>
          </a:custGeom>
          <a:blipFill>
            <a:blip r:embed="rId3"/>
            <a:stretch>
              <a:fillRect l="0" t="0" r="0" b="0"/>
            </a:stretch>
          </a:blipFill>
        </p:spPr>
      </p:sp>
      <p:sp>
        <p:nvSpPr>
          <p:cNvPr name="TextBox 5" id="5"/>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Conditional Statement di Element HTML</a:t>
            </a:r>
          </a:p>
        </p:txBody>
      </p:sp>
      <p:sp>
        <p:nvSpPr>
          <p:cNvPr name="TextBox 6" id="6"/>
          <p:cNvSpPr txBox="true"/>
          <p:nvPr/>
        </p:nvSpPr>
        <p:spPr>
          <a:xfrm rot="0">
            <a:off x="1028700" y="2028788"/>
            <a:ext cx="16230600"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Kita bisa melakukan conditional statement dengan menggunakan properti “v-if”. contoh kode:</a:t>
            </a:r>
          </a:p>
        </p:txBody>
      </p:sp>
      <p:sp>
        <p:nvSpPr>
          <p:cNvPr name="TextBox 7" id="7"/>
          <p:cNvSpPr txBox="true"/>
          <p:nvPr/>
        </p:nvSpPr>
        <p:spPr>
          <a:xfrm rot="0">
            <a:off x="7997787" y="7748705"/>
            <a:ext cx="6112664"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hanya tampil jika data masih kosong.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165381"/>
            <a:ext cx="2813056" cy="5092919"/>
          </a:xfrm>
          <a:custGeom>
            <a:avLst/>
            <a:gdLst/>
            <a:ahLst/>
            <a:cxnLst/>
            <a:rect r="r" b="b" t="t" l="l"/>
            <a:pathLst>
              <a:path h="5092919" w="2813056">
                <a:moveTo>
                  <a:pt x="0" y="0"/>
                </a:moveTo>
                <a:lnTo>
                  <a:pt x="2813056" y="0"/>
                </a:lnTo>
                <a:lnTo>
                  <a:pt x="2813056" y="5092919"/>
                </a:lnTo>
                <a:lnTo>
                  <a:pt x="0" y="5092919"/>
                </a:lnTo>
                <a:lnTo>
                  <a:pt x="0" y="0"/>
                </a:lnTo>
                <a:close/>
              </a:path>
            </a:pathLst>
          </a:custGeom>
          <a:blipFill>
            <a:blip r:embed="rId2"/>
            <a:stretch>
              <a:fillRect l="0" t="0" r="0" b="0"/>
            </a:stretch>
          </a:blipFill>
        </p:spPr>
      </p:sp>
      <p:sp>
        <p:nvSpPr>
          <p:cNvPr name="AutoShape 3" id="3"/>
          <p:cNvSpPr/>
          <p:nvPr/>
        </p:nvSpPr>
        <p:spPr>
          <a:xfrm>
            <a:off x="3841756" y="6730891"/>
            <a:ext cx="2237569" cy="0"/>
          </a:xfrm>
          <a:prstGeom prst="line">
            <a:avLst/>
          </a:prstGeom>
          <a:ln cap="flat" w="38100">
            <a:solidFill>
              <a:srgbClr val="231F20"/>
            </a:solidFill>
            <a:prstDash val="solid"/>
            <a:headEnd type="none" len="sm" w="sm"/>
            <a:tailEnd type="arrow" len="sm" w="med"/>
          </a:ln>
        </p:spPr>
      </p:sp>
      <p:sp>
        <p:nvSpPr>
          <p:cNvPr name="Freeform 4" id="4"/>
          <p:cNvSpPr/>
          <p:nvPr/>
        </p:nvSpPr>
        <p:spPr>
          <a:xfrm flipH="false" flipV="false" rot="0">
            <a:off x="6079325" y="5644827"/>
            <a:ext cx="10282818" cy="2210227"/>
          </a:xfrm>
          <a:custGeom>
            <a:avLst/>
            <a:gdLst/>
            <a:ahLst/>
            <a:cxnLst/>
            <a:rect r="r" b="b" t="t" l="l"/>
            <a:pathLst>
              <a:path h="2210227" w="10282818">
                <a:moveTo>
                  <a:pt x="0" y="0"/>
                </a:moveTo>
                <a:lnTo>
                  <a:pt x="10282818" y="0"/>
                </a:lnTo>
                <a:lnTo>
                  <a:pt x="10282818" y="2210227"/>
                </a:lnTo>
                <a:lnTo>
                  <a:pt x="0" y="2210227"/>
                </a:lnTo>
                <a:lnTo>
                  <a:pt x="0" y="0"/>
                </a:lnTo>
                <a:close/>
              </a:path>
            </a:pathLst>
          </a:custGeom>
          <a:blipFill>
            <a:blip r:embed="rId3"/>
            <a:stretch>
              <a:fillRect l="0" t="0" r="0" b="0"/>
            </a:stretch>
          </a:blipFill>
        </p:spPr>
      </p:sp>
      <p:sp>
        <p:nvSpPr>
          <p:cNvPr name="TextBox 5" id="5"/>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Properti “watch”</a:t>
            </a:r>
          </a:p>
        </p:txBody>
      </p:sp>
      <p:sp>
        <p:nvSpPr>
          <p:cNvPr name="TextBox 6" id="6"/>
          <p:cNvSpPr txBox="true"/>
          <p:nvPr/>
        </p:nvSpPr>
        <p:spPr>
          <a:xfrm rot="0">
            <a:off x="1028700" y="2028788"/>
            <a:ext cx="16230600" cy="14814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Fungsi properti watch  adalah untuk mengamati dan bereaksi terhadap perubahan data pada sebuah instance Vue. Properti watch berbentuk objek yang berisi nama dan fungsi pengamat (watcher) untuk properti yang ingin diawasi. Contoh Penggunaan:</a:t>
            </a:r>
          </a:p>
        </p:txBody>
      </p:sp>
      <p:grpSp>
        <p:nvGrpSpPr>
          <p:cNvPr name="Group 7" id="7"/>
          <p:cNvGrpSpPr/>
          <p:nvPr/>
        </p:nvGrpSpPr>
        <p:grpSpPr>
          <a:xfrm rot="0">
            <a:off x="824486" y="8320725"/>
            <a:ext cx="3628481" cy="748826"/>
            <a:chOff x="0" y="0"/>
            <a:chExt cx="955649" cy="197222"/>
          </a:xfrm>
        </p:grpSpPr>
        <p:sp>
          <p:nvSpPr>
            <p:cNvPr name="Freeform 8" id="8"/>
            <p:cNvSpPr/>
            <p:nvPr/>
          </p:nvSpPr>
          <p:spPr>
            <a:xfrm flipH="false" flipV="false" rot="0">
              <a:off x="0" y="0"/>
              <a:ext cx="955649" cy="197222"/>
            </a:xfrm>
            <a:custGeom>
              <a:avLst/>
              <a:gdLst/>
              <a:ahLst/>
              <a:cxnLst/>
              <a:rect r="r" b="b" t="t" l="l"/>
              <a:pathLst>
                <a:path h="197222" w="955649">
                  <a:moveTo>
                    <a:pt x="0" y="0"/>
                  </a:moveTo>
                  <a:lnTo>
                    <a:pt x="955649" y="0"/>
                  </a:lnTo>
                  <a:lnTo>
                    <a:pt x="955649" y="197222"/>
                  </a:lnTo>
                  <a:lnTo>
                    <a:pt x="0" y="197222"/>
                  </a:lnTo>
                  <a:close/>
                </a:path>
              </a:pathLst>
            </a:custGeom>
            <a:solidFill>
              <a:srgbClr val="000000">
                <a:alpha val="0"/>
              </a:srgbClr>
            </a:solidFill>
            <a:ln w="9525" cap="sq">
              <a:solidFill>
                <a:srgbClr val="FF3131"/>
              </a:solidFill>
              <a:prstDash val="solid"/>
              <a:miter/>
            </a:ln>
          </p:spPr>
        </p:sp>
        <p:sp>
          <p:nvSpPr>
            <p:cNvPr name="TextBox 9" id="9"/>
            <p:cNvSpPr txBox="true"/>
            <p:nvPr/>
          </p:nvSpPr>
          <p:spPr>
            <a:xfrm>
              <a:off x="0" y="-38100"/>
              <a:ext cx="955649" cy="235322"/>
            </a:xfrm>
            <a:prstGeom prst="rect">
              <a:avLst/>
            </a:prstGeom>
          </p:spPr>
          <p:txBody>
            <a:bodyPr anchor="ctr" rtlCol="false" tIns="50800" lIns="50800" bIns="50800" rIns="50800"/>
            <a:lstStyle/>
            <a:p>
              <a:pPr algn="ctr">
                <a:lnSpc>
                  <a:spcPts val="3483"/>
                </a:lnSpc>
              </a:pP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692067"/>
            <a:ext cx="3043131" cy="5566233"/>
          </a:xfrm>
          <a:custGeom>
            <a:avLst/>
            <a:gdLst/>
            <a:ahLst/>
            <a:cxnLst/>
            <a:rect r="r" b="b" t="t" l="l"/>
            <a:pathLst>
              <a:path h="5566233" w="3043131">
                <a:moveTo>
                  <a:pt x="0" y="0"/>
                </a:moveTo>
                <a:lnTo>
                  <a:pt x="3043131" y="0"/>
                </a:lnTo>
                <a:lnTo>
                  <a:pt x="3043131" y="5566233"/>
                </a:lnTo>
                <a:lnTo>
                  <a:pt x="0" y="5566233"/>
                </a:lnTo>
                <a:lnTo>
                  <a:pt x="0" y="0"/>
                </a:lnTo>
                <a:close/>
              </a:path>
            </a:pathLst>
          </a:custGeom>
          <a:blipFill>
            <a:blip r:embed="rId2"/>
            <a:stretch>
              <a:fillRect l="0" t="0" r="0" b="0"/>
            </a:stretch>
          </a:blipFill>
        </p:spPr>
      </p:sp>
      <p:sp>
        <p:nvSpPr>
          <p:cNvPr name="AutoShape 3" id="3"/>
          <p:cNvSpPr/>
          <p:nvPr/>
        </p:nvSpPr>
        <p:spPr>
          <a:xfrm>
            <a:off x="3841756" y="6730891"/>
            <a:ext cx="2237569" cy="0"/>
          </a:xfrm>
          <a:prstGeom prst="line">
            <a:avLst/>
          </a:prstGeom>
          <a:ln cap="flat" w="38100">
            <a:solidFill>
              <a:srgbClr val="231F20"/>
            </a:solidFill>
            <a:prstDash val="solid"/>
            <a:headEnd type="none" len="sm" w="sm"/>
            <a:tailEnd type="arrow" len="sm" w="med"/>
          </a:ln>
        </p:spPr>
      </p:sp>
      <p:sp>
        <p:nvSpPr>
          <p:cNvPr name="Freeform 4" id="4"/>
          <p:cNvSpPr/>
          <p:nvPr/>
        </p:nvSpPr>
        <p:spPr>
          <a:xfrm flipH="false" flipV="false" rot="0">
            <a:off x="6079325" y="4571003"/>
            <a:ext cx="7048836" cy="4687297"/>
          </a:xfrm>
          <a:custGeom>
            <a:avLst/>
            <a:gdLst/>
            <a:ahLst/>
            <a:cxnLst/>
            <a:rect r="r" b="b" t="t" l="l"/>
            <a:pathLst>
              <a:path h="4687297" w="7048836">
                <a:moveTo>
                  <a:pt x="0" y="0"/>
                </a:moveTo>
                <a:lnTo>
                  <a:pt x="7048836" y="0"/>
                </a:lnTo>
                <a:lnTo>
                  <a:pt x="7048836" y="4687297"/>
                </a:lnTo>
                <a:lnTo>
                  <a:pt x="0" y="4687297"/>
                </a:lnTo>
                <a:lnTo>
                  <a:pt x="0" y="0"/>
                </a:lnTo>
                <a:close/>
              </a:path>
            </a:pathLst>
          </a:custGeom>
          <a:blipFill>
            <a:blip r:embed="rId3"/>
            <a:stretch>
              <a:fillRect l="0" t="0" r="0" b="0"/>
            </a:stretch>
          </a:blipFill>
        </p:spPr>
      </p:sp>
      <p:sp>
        <p:nvSpPr>
          <p:cNvPr name="TextBox 5" id="5"/>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Properti “filters”</a:t>
            </a:r>
          </a:p>
        </p:txBody>
      </p:sp>
      <p:sp>
        <p:nvSpPr>
          <p:cNvPr name="TextBox 6" id="6"/>
          <p:cNvSpPr txBox="true"/>
          <p:nvPr/>
        </p:nvSpPr>
        <p:spPr>
          <a:xfrm rot="0">
            <a:off x="1028700" y="2028788"/>
            <a:ext cx="16230600" cy="14814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Properti filters hampir sama seperti methods, sama sama bisa mengembalikan nilai. Tetapi jika ingin membuat fungsu yang mengembalikan value sebaiknya menggunaakn filters. karena filters memiliki cache dan reactive terhadap perubaahan. Contoh:</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BEBEB"/>
        </a:solidFill>
      </p:bgPr>
    </p:bg>
    <p:spTree>
      <p:nvGrpSpPr>
        <p:cNvPr id="1" name=""/>
        <p:cNvGrpSpPr/>
        <p:nvPr/>
      </p:nvGrpSpPr>
      <p:grpSpPr>
        <a:xfrm>
          <a:off x="0" y="0"/>
          <a:ext cx="0" cy="0"/>
          <a:chOff x="0" y="0"/>
          <a:chExt cx="0" cy="0"/>
        </a:xfrm>
      </p:grpSpPr>
      <p:sp>
        <p:nvSpPr>
          <p:cNvPr name="TextBox 2" id="2"/>
          <p:cNvSpPr txBox="true"/>
          <p:nvPr/>
        </p:nvSpPr>
        <p:spPr>
          <a:xfrm rot="0">
            <a:off x="7787742" y="3924300"/>
            <a:ext cx="2712517" cy="1219200"/>
          </a:xfrm>
          <a:prstGeom prst="rect">
            <a:avLst/>
          </a:prstGeom>
        </p:spPr>
        <p:txBody>
          <a:bodyPr anchor="t" rtlCol="false" tIns="0" lIns="0" bIns="0" rIns="0">
            <a:spAutoFit/>
          </a:bodyPr>
          <a:lstStyle/>
          <a:p>
            <a:pPr algn="ctr">
              <a:lnSpc>
                <a:spcPts val="9600"/>
              </a:lnSpc>
            </a:pPr>
            <a:r>
              <a:rPr lang="en-US" sz="8000">
                <a:solidFill>
                  <a:srgbClr val="363636"/>
                </a:solidFill>
                <a:latin typeface="Oswald Bold Italics"/>
              </a:rPr>
              <a:t>01</a:t>
            </a:r>
          </a:p>
        </p:txBody>
      </p:sp>
      <p:sp>
        <p:nvSpPr>
          <p:cNvPr name="TextBox 3" id="3"/>
          <p:cNvSpPr txBox="true"/>
          <p:nvPr/>
        </p:nvSpPr>
        <p:spPr>
          <a:xfrm rot="0">
            <a:off x="5105748" y="5405349"/>
            <a:ext cx="8076503" cy="704088"/>
          </a:xfrm>
          <a:prstGeom prst="rect">
            <a:avLst/>
          </a:prstGeom>
        </p:spPr>
        <p:txBody>
          <a:bodyPr anchor="t" rtlCol="false" tIns="0" lIns="0" bIns="0" rIns="0">
            <a:spAutoFit/>
          </a:bodyPr>
          <a:lstStyle/>
          <a:p>
            <a:pPr algn="ctr">
              <a:lnSpc>
                <a:spcPts val="5795"/>
              </a:lnSpc>
            </a:pPr>
            <a:r>
              <a:rPr lang="en-US" sz="4200" spc="411">
                <a:solidFill>
                  <a:srgbClr val="231F20"/>
                </a:solidFill>
                <a:latin typeface="DM Sans"/>
              </a:rPr>
              <a:t>REQUIREMENT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20602" y="2696705"/>
            <a:ext cx="2446795" cy="2446795"/>
          </a:xfrm>
          <a:custGeom>
            <a:avLst/>
            <a:gdLst/>
            <a:ahLst/>
            <a:cxnLst/>
            <a:rect r="r" b="b" t="t" l="l"/>
            <a:pathLst>
              <a:path h="2446795" w="2446795">
                <a:moveTo>
                  <a:pt x="0" y="0"/>
                </a:moveTo>
                <a:lnTo>
                  <a:pt x="2446796" y="0"/>
                </a:lnTo>
                <a:lnTo>
                  <a:pt x="2446796" y="2446795"/>
                </a:lnTo>
                <a:lnTo>
                  <a:pt x="0" y="2446795"/>
                </a:lnTo>
                <a:lnTo>
                  <a:pt x="0" y="0"/>
                </a:lnTo>
                <a:close/>
              </a:path>
            </a:pathLst>
          </a:custGeom>
          <a:blipFill>
            <a:blip r:embed="rId2"/>
            <a:stretch>
              <a:fillRect l="0" t="0" r="0" b="0"/>
            </a:stretch>
          </a:blipFill>
        </p:spPr>
      </p:sp>
      <p:sp>
        <p:nvSpPr>
          <p:cNvPr name="TextBox 3" id="3"/>
          <p:cNvSpPr txBox="true"/>
          <p:nvPr/>
        </p:nvSpPr>
        <p:spPr>
          <a:xfrm rot="0">
            <a:off x="5396908" y="5465880"/>
            <a:ext cx="7494184" cy="721995"/>
          </a:xfrm>
          <a:prstGeom prst="rect">
            <a:avLst/>
          </a:prstGeom>
        </p:spPr>
        <p:txBody>
          <a:bodyPr anchor="t" rtlCol="false" tIns="0" lIns="0" bIns="0" rIns="0">
            <a:spAutoFit/>
          </a:bodyPr>
          <a:lstStyle/>
          <a:p>
            <a:pPr algn="ctr">
              <a:lnSpc>
                <a:spcPts val="5880"/>
              </a:lnSpc>
            </a:pPr>
            <a:r>
              <a:rPr lang="en-US" sz="4200">
                <a:solidFill>
                  <a:srgbClr val="545454"/>
                </a:solidFill>
                <a:latin typeface="Glacial Indifference"/>
              </a:rPr>
              <a:t>BASIC NUXT.JS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36686" y="3528872"/>
            <a:ext cx="1614628" cy="1614628"/>
          </a:xfrm>
          <a:custGeom>
            <a:avLst/>
            <a:gdLst/>
            <a:ahLst/>
            <a:cxnLst/>
            <a:rect r="r" b="b" t="t" l="l"/>
            <a:pathLst>
              <a:path h="1614628" w="1614628">
                <a:moveTo>
                  <a:pt x="0" y="0"/>
                </a:moveTo>
                <a:lnTo>
                  <a:pt x="1614628" y="0"/>
                </a:lnTo>
                <a:lnTo>
                  <a:pt x="1614628" y="1614628"/>
                </a:lnTo>
                <a:lnTo>
                  <a:pt x="0" y="1614628"/>
                </a:lnTo>
                <a:lnTo>
                  <a:pt x="0" y="0"/>
                </a:lnTo>
                <a:close/>
              </a:path>
            </a:pathLst>
          </a:custGeom>
          <a:blipFill>
            <a:blip r:embed="rId2"/>
            <a:stretch>
              <a:fillRect l="0" t="0" r="0" b="0"/>
            </a:stretch>
          </a:blipFill>
        </p:spPr>
      </p:sp>
      <p:sp>
        <p:nvSpPr>
          <p:cNvPr name="TextBox 3" id="3"/>
          <p:cNvSpPr txBox="true"/>
          <p:nvPr/>
        </p:nvSpPr>
        <p:spPr>
          <a:xfrm rot="0">
            <a:off x="5396908" y="5465880"/>
            <a:ext cx="7494184" cy="721995"/>
          </a:xfrm>
          <a:prstGeom prst="rect">
            <a:avLst/>
          </a:prstGeom>
        </p:spPr>
        <p:txBody>
          <a:bodyPr anchor="t" rtlCol="false" tIns="0" lIns="0" bIns="0" rIns="0">
            <a:spAutoFit/>
          </a:bodyPr>
          <a:lstStyle/>
          <a:p>
            <a:pPr algn="ctr">
              <a:lnSpc>
                <a:spcPts val="5880"/>
              </a:lnSpc>
            </a:pPr>
            <a:r>
              <a:rPr lang="en-US" sz="4200">
                <a:solidFill>
                  <a:srgbClr val="545454"/>
                </a:solidFill>
                <a:latin typeface="Glacial Indifference"/>
              </a:rPr>
              <a:t>PAGES</a:t>
            </a:r>
          </a:p>
        </p:txBody>
      </p:sp>
      <p:sp>
        <p:nvSpPr>
          <p:cNvPr name="TextBox 4" id="4"/>
          <p:cNvSpPr txBox="true"/>
          <p:nvPr/>
        </p:nvSpPr>
        <p:spPr>
          <a:xfrm rot="0">
            <a:off x="4682693" y="7281545"/>
            <a:ext cx="8922614" cy="1976755"/>
          </a:xfrm>
          <a:prstGeom prst="rect">
            <a:avLst/>
          </a:prstGeom>
        </p:spPr>
        <p:txBody>
          <a:bodyPr anchor="t" rtlCol="false" tIns="0" lIns="0" bIns="0" rIns="0">
            <a:spAutoFit/>
          </a:bodyPr>
          <a:lstStyle/>
          <a:p>
            <a:pPr algn="ctr">
              <a:lnSpc>
                <a:spcPts val="3919"/>
              </a:lnSpc>
            </a:pPr>
            <a:r>
              <a:rPr lang="en-US" sz="2799">
                <a:solidFill>
                  <a:srgbClr val="545454"/>
                </a:solidFill>
                <a:latin typeface="Glacial Indifference"/>
              </a:rPr>
              <a:t>folder pages pada nuxt berfungsi untuk menyimpan file-file halaman dan routing aplikasi. Nuxt membaca semua file .vue di dalam folder ini dan secara otomatis membuat konfigurasi router.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14005" y="6103284"/>
            <a:ext cx="2237569" cy="0"/>
          </a:xfrm>
          <a:prstGeom prst="line">
            <a:avLst/>
          </a:prstGeom>
          <a:ln cap="flat" w="38100">
            <a:solidFill>
              <a:srgbClr val="231F20"/>
            </a:solidFill>
            <a:prstDash val="solid"/>
            <a:headEnd type="none" len="sm" w="sm"/>
            <a:tailEnd type="arrow" len="sm" w="med"/>
          </a:ln>
        </p:spPr>
      </p:sp>
      <p:sp>
        <p:nvSpPr>
          <p:cNvPr name="Freeform 3" id="3"/>
          <p:cNvSpPr/>
          <p:nvPr/>
        </p:nvSpPr>
        <p:spPr>
          <a:xfrm flipH="false" flipV="false" rot="0">
            <a:off x="9551574" y="5143500"/>
            <a:ext cx="6274981" cy="2576482"/>
          </a:xfrm>
          <a:custGeom>
            <a:avLst/>
            <a:gdLst/>
            <a:ahLst/>
            <a:cxnLst/>
            <a:rect r="r" b="b" t="t" l="l"/>
            <a:pathLst>
              <a:path h="2576482" w="6274981">
                <a:moveTo>
                  <a:pt x="0" y="0"/>
                </a:moveTo>
                <a:lnTo>
                  <a:pt x="6274981" y="0"/>
                </a:lnTo>
                <a:lnTo>
                  <a:pt x="6274981" y="2576482"/>
                </a:lnTo>
                <a:lnTo>
                  <a:pt x="0" y="2576482"/>
                </a:lnTo>
                <a:lnTo>
                  <a:pt x="0" y="0"/>
                </a:lnTo>
                <a:close/>
              </a:path>
            </a:pathLst>
          </a:custGeom>
          <a:blipFill>
            <a:blip r:embed="rId2"/>
            <a:stretch>
              <a:fillRect l="0" t="0" r="0" b="0"/>
            </a:stretch>
          </a:blipFill>
        </p:spPr>
      </p:sp>
      <p:grpSp>
        <p:nvGrpSpPr>
          <p:cNvPr name="Group 4" id="4"/>
          <p:cNvGrpSpPr/>
          <p:nvPr/>
        </p:nvGrpSpPr>
        <p:grpSpPr>
          <a:xfrm rot="0">
            <a:off x="14564340" y="5347774"/>
            <a:ext cx="1057280" cy="467601"/>
            <a:chOff x="0" y="0"/>
            <a:chExt cx="278461" cy="123154"/>
          </a:xfrm>
        </p:grpSpPr>
        <p:sp>
          <p:nvSpPr>
            <p:cNvPr name="Freeform 5" id="5"/>
            <p:cNvSpPr/>
            <p:nvPr/>
          </p:nvSpPr>
          <p:spPr>
            <a:xfrm flipH="false" flipV="false" rot="0">
              <a:off x="0" y="0"/>
              <a:ext cx="278461" cy="123154"/>
            </a:xfrm>
            <a:custGeom>
              <a:avLst/>
              <a:gdLst/>
              <a:ahLst/>
              <a:cxnLst/>
              <a:rect r="r" b="b" t="t" l="l"/>
              <a:pathLst>
                <a:path h="123154" w="278461">
                  <a:moveTo>
                    <a:pt x="0" y="0"/>
                  </a:moveTo>
                  <a:lnTo>
                    <a:pt x="278461" y="0"/>
                  </a:lnTo>
                  <a:lnTo>
                    <a:pt x="278461" y="123154"/>
                  </a:lnTo>
                  <a:lnTo>
                    <a:pt x="0" y="123154"/>
                  </a:lnTo>
                  <a:close/>
                </a:path>
              </a:pathLst>
            </a:custGeom>
            <a:solidFill>
              <a:srgbClr val="000000">
                <a:alpha val="0"/>
              </a:srgbClr>
            </a:solidFill>
            <a:ln w="9525" cap="sq">
              <a:solidFill>
                <a:srgbClr val="FF3131"/>
              </a:solidFill>
              <a:prstDash val="solid"/>
              <a:miter/>
            </a:ln>
          </p:spPr>
        </p:sp>
        <p:sp>
          <p:nvSpPr>
            <p:cNvPr name="TextBox 6" id="6"/>
            <p:cNvSpPr txBox="true"/>
            <p:nvPr/>
          </p:nvSpPr>
          <p:spPr>
            <a:xfrm>
              <a:off x="0" y="-38100"/>
              <a:ext cx="278461" cy="161254"/>
            </a:xfrm>
            <a:prstGeom prst="rect">
              <a:avLst/>
            </a:prstGeom>
          </p:spPr>
          <p:txBody>
            <a:bodyPr anchor="ctr" rtlCol="false" tIns="50800" lIns="50800" bIns="50800" rIns="50800"/>
            <a:lstStyle/>
            <a:p>
              <a:pPr algn="ctr">
                <a:lnSpc>
                  <a:spcPts val="3483"/>
                </a:lnSpc>
              </a:pPr>
            </a:p>
          </p:txBody>
        </p:sp>
      </p:grpSp>
      <p:sp>
        <p:nvSpPr>
          <p:cNvPr name="Freeform 7" id="7"/>
          <p:cNvSpPr/>
          <p:nvPr/>
        </p:nvSpPr>
        <p:spPr>
          <a:xfrm flipH="false" flipV="false" rot="0">
            <a:off x="1028700" y="2986368"/>
            <a:ext cx="6799540" cy="6374569"/>
          </a:xfrm>
          <a:custGeom>
            <a:avLst/>
            <a:gdLst/>
            <a:ahLst/>
            <a:cxnLst/>
            <a:rect r="r" b="b" t="t" l="l"/>
            <a:pathLst>
              <a:path h="6374569" w="6799540">
                <a:moveTo>
                  <a:pt x="0" y="0"/>
                </a:moveTo>
                <a:lnTo>
                  <a:pt x="6799540" y="0"/>
                </a:lnTo>
                <a:lnTo>
                  <a:pt x="6799540" y="6374569"/>
                </a:lnTo>
                <a:lnTo>
                  <a:pt x="0" y="6374569"/>
                </a:lnTo>
                <a:lnTo>
                  <a:pt x="0" y="0"/>
                </a:lnTo>
                <a:close/>
              </a:path>
            </a:pathLst>
          </a:custGeom>
          <a:blipFill>
            <a:blip r:embed="rId3"/>
            <a:stretch>
              <a:fillRect l="0" t="0" r="0" b="0"/>
            </a:stretch>
          </a:blipFill>
        </p:spPr>
      </p:sp>
      <p:sp>
        <p:nvSpPr>
          <p:cNvPr name="TextBox 8" id="8"/>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Membuat Halaman Baru</a:t>
            </a:r>
          </a:p>
        </p:txBody>
      </p:sp>
      <p:sp>
        <p:nvSpPr>
          <p:cNvPr name="TextBox 9" id="9"/>
          <p:cNvSpPr txBox="true"/>
          <p:nvPr/>
        </p:nvSpPr>
        <p:spPr>
          <a:xfrm rot="0">
            <a:off x="1028700" y="2028788"/>
            <a:ext cx="16230600"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Untuk membuat halaman baru, anda dapat </a:t>
            </a:r>
            <a:r>
              <a:rPr lang="en-US" sz="2799">
                <a:solidFill>
                  <a:srgbClr val="545454"/>
                </a:solidFill>
                <a:latin typeface="Glacial Indifference Bold"/>
              </a:rPr>
              <a:t>membuat file .vue</a:t>
            </a:r>
            <a:r>
              <a:rPr lang="en-US" sz="2799">
                <a:solidFill>
                  <a:srgbClr val="545454"/>
                </a:solidFill>
                <a:latin typeface="Glacial Indifference"/>
              </a:rPr>
              <a:t> di dalam </a:t>
            </a:r>
            <a:r>
              <a:rPr lang="en-US" sz="2799">
                <a:solidFill>
                  <a:srgbClr val="545454"/>
                </a:solidFill>
                <a:latin typeface="Glacial Indifference Bold"/>
              </a:rPr>
              <a:t>folder</a:t>
            </a:r>
            <a:r>
              <a:rPr lang="en-US" sz="2799">
                <a:solidFill>
                  <a:srgbClr val="545454"/>
                </a:solidFill>
                <a:latin typeface="Glacial Indifference"/>
              </a:rPr>
              <a:t> </a:t>
            </a:r>
            <a:r>
              <a:rPr lang="en-US" sz="2799">
                <a:solidFill>
                  <a:srgbClr val="545454"/>
                </a:solidFill>
                <a:latin typeface="Glacial Indifference Bold"/>
              </a:rPr>
              <a:t>pages</a:t>
            </a:r>
            <a:r>
              <a:rPr lang="en-US" sz="2799">
                <a:solidFill>
                  <a:srgbClr val="545454"/>
                </a:solidFill>
                <a:latin typeface="Glacial Indifference"/>
              </a:rPr>
              <a:t>. Contoh:</a:t>
            </a:r>
          </a:p>
        </p:txBody>
      </p:sp>
      <p:grpSp>
        <p:nvGrpSpPr>
          <p:cNvPr name="Group 10" id="10"/>
          <p:cNvGrpSpPr/>
          <p:nvPr/>
        </p:nvGrpSpPr>
        <p:grpSpPr>
          <a:xfrm rot="0">
            <a:off x="1028700" y="5207162"/>
            <a:ext cx="3628481" cy="832320"/>
            <a:chOff x="0" y="0"/>
            <a:chExt cx="955649" cy="219212"/>
          </a:xfrm>
        </p:grpSpPr>
        <p:sp>
          <p:nvSpPr>
            <p:cNvPr name="Freeform 11" id="11"/>
            <p:cNvSpPr/>
            <p:nvPr/>
          </p:nvSpPr>
          <p:spPr>
            <a:xfrm flipH="false" flipV="false" rot="0">
              <a:off x="0" y="0"/>
              <a:ext cx="955649" cy="219212"/>
            </a:xfrm>
            <a:custGeom>
              <a:avLst/>
              <a:gdLst/>
              <a:ahLst/>
              <a:cxnLst/>
              <a:rect r="r" b="b" t="t" l="l"/>
              <a:pathLst>
                <a:path h="219212" w="955649">
                  <a:moveTo>
                    <a:pt x="0" y="0"/>
                  </a:moveTo>
                  <a:lnTo>
                    <a:pt x="955649" y="0"/>
                  </a:lnTo>
                  <a:lnTo>
                    <a:pt x="955649" y="219212"/>
                  </a:lnTo>
                  <a:lnTo>
                    <a:pt x="0" y="219212"/>
                  </a:lnTo>
                  <a:close/>
                </a:path>
              </a:pathLst>
            </a:custGeom>
            <a:solidFill>
              <a:srgbClr val="000000">
                <a:alpha val="0"/>
              </a:srgbClr>
            </a:solidFill>
            <a:ln w="9525" cap="sq">
              <a:solidFill>
                <a:srgbClr val="FF3131"/>
              </a:solidFill>
              <a:prstDash val="solid"/>
              <a:miter/>
            </a:ln>
          </p:spPr>
        </p:sp>
        <p:sp>
          <p:nvSpPr>
            <p:cNvPr name="TextBox 12" id="12"/>
            <p:cNvSpPr txBox="true"/>
            <p:nvPr/>
          </p:nvSpPr>
          <p:spPr>
            <a:xfrm>
              <a:off x="0" y="-38100"/>
              <a:ext cx="955649" cy="257312"/>
            </a:xfrm>
            <a:prstGeom prst="rect">
              <a:avLst/>
            </a:prstGeom>
          </p:spPr>
          <p:txBody>
            <a:bodyPr anchor="ctr" rtlCol="false" tIns="50800" lIns="50800" bIns="50800" rIns="50800"/>
            <a:lstStyle/>
            <a:p>
              <a:pPr algn="ctr">
                <a:lnSpc>
                  <a:spcPts val="3483"/>
                </a:lnSpc>
              </a:pP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481668"/>
            <a:ext cx="7431045" cy="5725176"/>
          </a:xfrm>
          <a:custGeom>
            <a:avLst/>
            <a:gdLst/>
            <a:ahLst/>
            <a:cxnLst/>
            <a:rect r="r" b="b" t="t" l="l"/>
            <a:pathLst>
              <a:path h="5725176" w="7431045">
                <a:moveTo>
                  <a:pt x="0" y="0"/>
                </a:moveTo>
                <a:lnTo>
                  <a:pt x="7431045" y="0"/>
                </a:lnTo>
                <a:lnTo>
                  <a:pt x="7431045" y="5725176"/>
                </a:lnTo>
                <a:lnTo>
                  <a:pt x="0" y="5725176"/>
                </a:lnTo>
                <a:lnTo>
                  <a:pt x="0" y="0"/>
                </a:lnTo>
                <a:close/>
              </a:path>
            </a:pathLst>
          </a:custGeom>
          <a:blipFill>
            <a:blip r:embed="rId2"/>
            <a:stretch>
              <a:fillRect l="0" t="0" r="0" b="0"/>
            </a:stretch>
          </a:blipFill>
        </p:spPr>
      </p:sp>
      <p:sp>
        <p:nvSpPr>
          <p:cNvPr name="AutoShape 3" id="3"/>
          <p:cNvSpPr/>
          <p:nvPr/>
        </p:nvSpPr>
        <p:spPr>
          <a:xfrm>
            <a:off x="8459745" y="6325206"/>
            <a:ext cx="2237569" cy="0"/>
          </a:xfrm>
          <a:prstGeom prst="line">
            <a:avLst/>
          </a:prstGeom>
          <a:ln cap="flat" w="38100">
            <a:solidFill>
              <a:srgbClr val="231F20"/>
            </a:solidFill>
            <a:prstDash val="solid"/>
            <a:headEnd type="none" len="sm" w="sm"/>
            <a:tailEnd type="arrow" len="sm" w="med"/>
          </a:ln>
        </p:spPr>
      </p:sp>
      <p:sp>
        <p:nvSpPr>
          <p:cNvPr name="Freeform 4" id="4"/>
          <p:cNvSpPr/>
          <p:nvPr/>
        </p:nvSpPr>
        <p:spPr>
          <a:xfrm flipH="false" flipV="false" rot="0">
            <a:off x="10697314" y="5108951"/>
            <a:ext cx="5979823" cy="2470611"/>
          </a:xfrm>
          <a:custGeom>
            <a:avLst/>
            <a:gdLst/>
            <a:ahLst/>
            <a:cxnLst/>
            <a:rect r="r" b="b" t="t" l="l"/>
            <a:pathLst>
              <a:path h="2470611" w="5979823">
                <a:moveTo>
                  <a:pt x="0" y="0"/>
                </a:moveTo>
                <a:lnTo>
                  <a:pt x="5979823" y="0"/>
                </a:lnTo>
                <a:lnTo>
                  <a:pt x="5979823" y="2470611"/>
                </a:lnTo>
                <a:lnTo>
                  <a:pt x="0" y="2470611"/>
                </a:lnTo>
                <a:lnTo>
                  <a:pt x="0" y="0"/>
                </a:lnTo>
                <a:close/>
              </a:path>
            </a:pathLst>
          </a:custGeom>
          <a:blipFill>
            <a:blip r:embed="rId3"/>
            <a:stretch>
              <a:fillRect l="0" t="0" r="0" b="0"/>
            </a:stretch>
          </a:blipFill>
        </p:spPr>
      </p:sp>
      <p:sp>
        <p:nvSpPr>
          <p:cNvPr name="TextBox 5" id="5"/>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Page Yang Dapat Menerima Parameter</a:t>
            </a:r>
          </a:p>
        </p:txBody>
      </p:sp>
      <p:sp>
        <p:nvSpPr>
          <p:cNvPr name="TextBox 6" id="6"/>
          <p:cNvSpPr txBox="true"/>
          <p:nvPr/>
        </p:nvSpPr>
        <p:spPr>
          <a:xfrm rot="0">
            <a:off x="1028700" y="2028788"/>
            <a:ext cx="16230600" cy="9861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Untuk membuat halaman yang dapat menerima parameter membuat file .vue dengan format seperti ini “&lt;_namaParameter&gt;.vue”. Contoh:</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663865"/>
            <a:ext cx="13559427" cy="1615479"/>
          </a:xfrm>
          <a:custGeom>
            <a:avLst/>
            <a:gdLst/>
            <a:ahLst/>
            <a:cxnLst/>
            <a:rect r="r" b="b" t="t" l="l"/>
            <a:pathLst>
              <a:path h="1615479" w="13559427">
                <a:moveTo>
                  <a:pt x="0" y="0"/>
                </a:moveTo>
                <a:lnTo>
                  <a:pt x="13559427" y="0"/>
                </a:lnTo>
                <a:lnTo>
                  <a:pt x="13559427" y="1615478"/>
                </a:lnTo>
                <a:lnTo>
                  <a:pt x="0" y="1615478"/>
                </a:lnTo>
                <a:lnTo>
                  <a:pt x="0" y="0"/>
                </a:lnTo>
                <a:close/>
              </a:path>
            </a:pathLst>
          </a:custGeom>
          <a:blipFill>
            <a:blip r:embed="rId2"/>
            <a:stretch>
              <a:fillRect l="0" t="0" r="0" b="0"/>
            </a:stretch>
          </a:blipFill>
        </p:spPr>
      </p:sp>
      <p:sp>
        <p:nvSpPr>
          <p:cNvPr name="Freeform 3" id="3"/>
          <p:cNvSpPr/>
          <p:nvPr/>
        </p:nvSpPr>
        <p:spPr>
          <a:xfrm flipH="false" flipV="false" rot="0">
            <a:off x="1028700" y="5760671"/>
            <a:ext cx="12096897" cy="3497629"/>
          </a:xfrm>
          <a:custGeom>
            <a:avLst/>
            <a:gdLst/>
            <a:ahLst/>
            <a:cxnLst/>
            <a:rect r="r" b="b" t="t" l="l"/>
            <a:pathLst>
              <a:path h="3497629" w="12096897">
                <a:moveTo>
                  <a:pt x="0" y="0"/>
                </a:moveTo>
                <a:lnTo>
                  <a:pt x="12096897" y="0"/>
                </a:lnTo>
                <a:lnTo>
                  <a:pt x="12096897" y="3497629"/>
                </a:lnTo>
                <a:lnTo>
                  <a:pt x="0" y="3497629"/>
                </a:lnTo>
                <a:lnTo>
                  <a:pt x="0" y="0"/>
                </a:lnTo>
                <a:close/>
              </a:path>
            </a:pathLst>
          </a:custGeom>
          <a:blipFill>
            <a:blip r:embed="rId3"/>
            <a:stretch>
              <a:fillRect l="0" t="0" r="0" b="0"/>
            </a:stretch>
          </a:blipFill>
        </p:spPr>
      </p:sp>
      <p:sp>
        <p:nvSpPr>
          <p:cNvPr name="TextBox 4" id="4"/>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Redirect ke page yang berbeda</a:t>
            </a:r>
          </a:p>
        </p:txBody>
      </p:sp>
      <p:sp>
        <p:nvSpPr>
          <p:cNvPr name="TextBox 5" id="5"/>
          <p:cNvSpPr txBox="true"/>
          <p:nvPr/>
        </p:nvSpPr>
        <p:spPr>
          <a:xfrm rot="0">
            <a:off x="1028700" y="2028788"/>
            <a:ext cx="16230600" cy="14814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Untuk membuat aksi perpindahan page dengan menggunakan kode berikut “$router.push({name: namaroutes, params: { parameter yang mau dikirim }, query: { data yang mau dikirim tetapi lewat query url })”. tambahkan kode dibawah pada index.vue:</a:t>
            </a:r>
          </a:p>
        </p:txBody>
      </p:sp>
      <p:grpSp>
        <p:nvGrpSpPr>
          <p:cNvPr name="Group 6" id="6"/>
          <p:cNvGrpSpPr/>
          <p:nvPr/>
        </p:nvGrpSpPr>
        <p:grpSpPr>
          <a:xfrm rot="0">
            <a:off x="4581207" y="4272187"/>
            <a:ext cx="2255773" cy="398834"/>
            <a:chOff x="0" y="0"/>
            <a:chExt cx="594113" cy="105043"/>
          </a:xfrm>
        </p:grpSpPr>
        <p:sp>
          <p:nvSpPr>
            <p:cNvPr name="Freeform 7" id="7"/>
            <p:cNvSpPr/>
            <p:nvPr/>
          </p:nvSpPr>
          <p:spPr>
            <a:xfrm flipH="false" flipV="false" rot="0">
              <a:off x="0" y="0"/>
              <a:ext cx="594113" cy="105043"/>
            </a:xfrm>
            <a:custGeom>
              <a:avLst/>
              <a:gdLst/>
              <a:ahLst/>
              <a:cxnLst/>
              <a:rect r="r" b="b" t="t" l="l"/>
              <a:pathLst>
                <a:path h="105043" w="594113">
                  <a:moveTo>
                    <a:pt x="0" y="0"/>
                  </a:moveTo>
                  <a:lnTo>
                    <a:pt x="594113" y="0"/>
                  </a:lnTo>
                  <a:lnTo>
                    <a:pt x="594113" y="105043"/>
                  </a:lnTo>
                  <a:lnTo>
                    <a:pt x="0" y="105043"/>
                  </a:lnTo>
                  <a:close/>
                </a:path>
              </a:pathLst>
            </a:custGeom>
            <a:solidFill>
              <a:srgbClr val="000000">
                <a:alpha val="0"/>
              </a:srgbClr>
            </a:solidFill>
            <a:ln w="9525" cap="sq">
              <a:solidFill>
                <a:srgbClr val="FF3131"/>
              </a:solidFill>
              <a:prstDash val="solid"/>
              <a:miter/>
            </a:ln>
          </p:spPr>
        </p:sp>
        <p:sp>
          <p:nvSpPr>
            <p:cNvPr name="TextBox 8" id="8"/>
            <p:cNvSpPr txBox="true"/>
            <p:nvPr/>
          </p:nvSpPr>
          <p:spPr>
            <a:xfrm>
              <a:off x="0" y="-38100"/>
              <a:ext cx="594113" cy="143143"/>
            </a:xfrm>
            <a:prstGeom prst="rect">
              <a:avLst/>
            </a:prstGeom>
          </p:spPr>
          <p:txBody>
            <a:bodyPr anchor="ctr" rtlCol="false" tIns="50800" lIns="50800" bIns="50800" rIns="50800"/>
            <a:lstStyle/>
            <a:p>
              <a:pPr algn="ctr">
                <a:lnSpc>
                  <a:spcPts val="3483"/>
                </a:lnSpc>
              </a:pPr>
            </a:p>
          </p:txBody>
        </p:sp>
      </p:grpSp>
      <p:grpSp>
        <p:nvGrpSpPr>
          <p:cNvPr name="Group 9" id="9"/>
          <p:cNvGrpSpPr/>
          <p:nvPr/>
        </p:nvGrpSpPr>
        <p:grpSpPr>
          <a:xfrm rot="0">
            <a:off x="6888227" y="4272187"/>
            <a:ext cx="2842786" cy="398834"/>
            <a:chOff x="0" y="0"/>
            <a:chExt cx="748717" cy="105043"/>
          </a:xfrm>
        </p:grpSpPr>
        <p:sp>
          <p:nvSpPr>
            <p:cNvPr name="Freeform 10" id="10"/>
            <p:cNvSpPr/>
            <p:nvPr/>
          </p:nvSpPr>
          <p:spPr>
            <a:xfrm flipH="false" flipV="false" rot="0">
              <a:off x="0" y="0"/>
              <a:ext cx="748717" cy="105043"/>
            </a:xfrm>
            <a:custGeom>
              <a:avLst/>
              <a:gdLst/>
              <a:ahLst/>
              <a:cxnLst/>
              <a:rect r="r" b="b" t="t" l="l"/>
              <a:pathLst>
                <a:path h="105043" w="748717">
                  <a:moveTo>
                    <a:pt x="0" y="0"/>
                  </a:moveTo>
                  <a:lnTo>
                    <a:pt x="748717" y="0"/>
                  </a:lnTo>
                  <a:lnTo>
                    <a:pt x="748717" y="105043"/>
                  </a:lnTo>
                  <a:lnTo>
                    <a:pt x="0" y="105043"/>
                  </a:lnTo>
                  <a:close/>
                </a:path>
              </a:pathLst>
            </a:custGeom>
            <a:solidFill>
              <a:srgbClr val="000000">
                <a:alpha val="0"/>
              </a:srgbClr>
            </a:solidFill>
            <a:ln w="9525" cap="sq">
              <a:solidFill>
                <a:srgbClr val="FF3131"/>
              </a:solidFill>
              <a:prstDash val="solid"/>
              <a:miter/>
            </a:ln>
          </p:spPr>
        </p:sp>
        <p:sp>
          <p:nvSpPr>
            <p:cNvPr name="TextBox 11" id="11"/>
            <p:cNvSpPr txBox="true"/>
            <p:nvPr/>
          </p:nvSpPr>
          <p:spPr>
            <a:xfrm>
              <a:off x="0" y="-38100"/>
              <a:ext cx="748717" cy="143143"/>
            </a:xfrm>
            <a:prstGeom prst="rect">
              <a:avLst/>
            </a:prstGeom>
          </p:spPr>
          <p:txBody>
            <a:bodyPr anchor="ctr" rtlCol="false" tIns="50800" lIns="50800" bIns="50800" rIns="50800"/>
            <a:lstStyle/>
            <a:p>
              <a:pPr algn="ctr">
                <a:lnSpc>
                  <a:spcPts val="3483"/>
                </a:lnSpc>
              </a:pPr>
            </a:p>
          </p:txBody>
        </p:sp>
      </p:grpSp>
      <p:grpSp>
        <p:nvGrpSpPr>
          <p:cNvPr name="Group 12" id="12"/>
          <p:cNvGrpSpPr/>
          <p:nvPr/>
        </p:nvGrpSpPr>
        <p:grpSpPr>
          <a:xfrm rot="0">
            <a:off x="9778638" y="4272187"/>
            <a:ext cx="3583326" cy="398834"/>
            <a:chOff x="0" y="0"/>
            <a:chExt cx="943757" cy="105043"/>
          </a:xfrm>
        </p:grpSpPr>
        <p:sp>
          <p:nvSpPr>
            <p:cNvPr name="Freeform 13" id="13"/>
            <p:cNvSpPr/>
            <p:nvPr/>
          </p:nvSpPr>
          <p:spPr>
            <a:xfrm flipH="false" flipV="false" rot="0">
              <a:off x="0" y="0"/>
              <a:ext cx="943757" cy="105043"/>
            </a:xfrm>
            <a:custGeom>
              <a:avLst/>
              <a:gdLst/>
              <a:ahLst/>
              <a:cxnLst/>
              <a:rect r="r" b="b" t="t" l="l"/>
              <a:pathLst>
                <a:path h="105043" w="943757">
                  <a:moveTo>
                    <a:pt x="0" y="0"/>
                  </a:moveTo>
                  <a:lnTo>
                    <a:pt x="943757" y="0"/>
                  </a:lnTo>
                  <a:lnTo>
                    <a:pt x="943757" y="105043"/>
                  </a:lnTo>
                  <a:lnTo>
                    <a:pt x="0" y="105043"/>
                  </a:lnTo>
                  <a:close/>
                </a:path>
              </a:pathLst>
            </a:custGeom>
            <a:solidFill>
              <a:srgbClr val="000000">
                <a:alpha val="0"/>
              </a:srgbClr>
            </a:solidFill>
            <a:ln w="9525" cap="sq">
              <a:solidFill>
                <a:srgbClr val="FF3131"/>
              </a:solidFill>
              <a:prstDash val="solid"/>
              <a:miter/>
            </a:ln>
          </p:spPr>
        </p:sp>
        <p:sp>
          <p:nvSpPr>
            <p:cNvPr name="TextBox 14" id="14"/>
            <p:cNvSpPr txBox="true"/>
            <p:nvPr/>
          </p:nvSpPr>
          <p:spPr>
            <a:xfrm>
              <a:off x="0" y="-38100"/>
              <a:ext cx="943757" cy="143143"/>
            </a:xfrm>
            <a:prstGeom prst="rect">
              <a:avLst/>
            </a:prstGeom>
          </p:spPr>
          <p:txBody>
            <a:bodyPr anchor="ctr" rtlCol="false" tIns="50800" lIns="50800" bIns="50800" rIns="50800"/>
            <a:lstStyle/>
            <a:p>
              <a:pPr algn="ctr">
                <a:lnSpc>
                  <a:spcPts val="3483"/>
                </a:lnSpc>
              </a:pP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36686" y="3528872"/>
            <a:ext cx="1614628" cy="1614628"/>
          </a:xfrm>
          <a:custGeom>
            <a:avLst/>
            <a:gdLst/>
            <a:ahLst/>
            <a:cxnLst/>
            <a:rect r="r" b="b" t="t" l="l"/>
            <a:pathLst>
              <a:path h="1614628" w="1614628">
                <a:moveTo>
                  <a:pt x="0" y="0"/>
                </a:moveTo>
                <a:lnTo>
                  <a:pt x="1614628" y="0"/>
                </a:lnTo>
                <a:lnTo>
                  <a:pt x="1614628" y="1614628"/>
                </a:lnTo>
                <a:lnTo>
                  <a:pt x="0" y="1614628"/>
                </a:lnTo>
                <a:lnTo>
                  <a:pt x="0" y="0"/>
                </a:lnTo>
                <a:close/>
              </a:path>
            </a:pathLst>
          </a:custGeom>
          <a:blipFill>
            <a:blip r:embed="rId2"/>
            <a:stretch>
              <a:fillRect l="0" t="0" r="0" b="0"/>
            </a:stretch>
          </a:blipFill>
        </p:spPr>
      </p:sp>
      <p:sp>
        <p:nvSpPr>
          <p:cNvPr name="TextBox 3" id="3"/>
          <p:cNvSpPr txBox="true"/>
          <p:nvPr/>
        </p:nvSpPr>
        <p:spPr>
          <a:xfrm rot="0">
            <a:off x="5396908" y="5465880"/>
            <a:ext cx="7494184" cy="721995"/>
          </a:xfrm>
          <a:prstGeom prst="rect">
            <a:avLst/>
          </a:prstGeom>
        </p:spPr>
        <p:txBody>
          <a:bodyPr anchor="t" rtlCol="false" tIns="0" lIns="0" bIns="0" rIns="0">
            <a:spAutoFit/>
          </a:bodyPr>
          <a:lstStyle/>
          <a:p>
            <a:pPr algn="ctr">
              <a:lnSpc>
                <a:spcPts val="5880"/>
              </a:lnSpc>
            </a:pPr>
            <a:r>
              <a:rPr lang="en-US" sz="4200">
                <a:solidFill>
                  <a:srgbClr val="545454"/>
                </a:solidFill>
                <a:latin typeface="Glacial Indifference"/>
              </a:rPr>
              <a:t>COMPONENTS</a:t>
            </a:r>
          </a:p>
        </p:txBody>
      </p:sp>
      <p:sp>
        <p:nvSpPr>
          <p:cNvPr name="TextBox 4" id="4"/>
          <p:cNvSpPr txBox="true"/>
          <p:nvPr/>
        </p:nvSpPr>
        <p:spPr>
          <a:xfrm rot="0">
            <a:off x="3246610" y="7281545"/>
            <a:ext cx="11794780" cy="1976755"/>
          </a:xfrm>
          <a:prstGeom prst="rect">
            <a:avLst/>
          </a:prstGeom>
        </p:spPr>
        <p:txBody>
          <a:bodyPr anchor="t" rtlCol="false" tIns="0" lIns="0" bIns="0" rIns="0">
            <a:spAutoFit/>
          </a:bodyPr>
          <a:lstStyle/>
          <a:p>
            <a:pPr algn="ctr">
              <a:lnSpc>
                <a:spcPts val="3919"/>
              </a:lnSpc>
            </a:pPr>
            <a:r>
              <a:rPr lang="en-US" sz="2799">
                <a:solidFill>
                  <a:srgbClr val="545454"/>
                </a:solidFill>
                <a:latin typeface="Glacial Indifference"/>
              </a:rPr>
              <a:t>folder components pada nuxt memiliki fungsi untuk menyimpan file-file komponen Vue.js yang kemudian diimpor ke dalam halaman-halaman aplikasi. Nuxt secara otomatis mengimpor semua komponen di dalam folder ini.</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918046" y="3827865"/>
            <a:ext cx="3869745" cy="5430435"/>
          </a:xfrm>
          <a:custGeom>
            <a:avLst/>
            <a:gdLst/>
            <a:ahLst/>
            <a:cxnLst/>
            <a:rect r="r" b="b" t="t" l="l"/>
            <a:pathLst>
              <a:path h="5430435" w="3869745">
                <a:moveTo>
                  <a:pt x="0" y="0"/>
                </a:moveTo>
                <a:lnTo>
                  <a:pt x="3869745" y="0"/>
                </a:lnTo>
                <a:lnTo>
                  <a:pt x="3869745" y="5430435"/>
                </a:lnTo>
                <a:lnTo>
                  <a:pt x="0" y="5430435"/>
                </a:lnTo>
                <a:lnTo>
                  <a:pt x="0" y="0"/>
                </a:lnTo>
                <a:close/>
              </a:path>
            </a:pathLst>
          </a:custGeom>
          <a:blipFill>
            <a:blip r:embed="rId2"/>
            <a:stretch>
              <a:fillRect l="0" t="0" r="0" b="0"/>
            </a:stretch>
          </a:blipFill>
        </p:spPr>
      </p:sp>
      <p:sp>
        <p:nvSpPr>
          <p:cNvPr name="TextBox 3" id="3"/>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Membuat Components Baru</a:t>
            </a:r>
          </a:p>
        </p:txBody>
      </p:sp>
      <p:sp>
        <p:nvSpPr>
          <p:cNvPr name="TextBox 4" id="4"/>
          <p:cNvSpPr txBox="true"/>
          <p:nvPr/>
        </p:nvSpPr>
        <p:spPr>
          <a:xfrm rot="0">
            <a:off x="1028700" y="2028788"/>
            <a:ext cx="16230600" cy="14814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Untuk membuat komponen baru, anda dapat </a:t>
            </a:r>
            <a:r>
              <a:rPr lang="en-US" sz="2799">
                <a:solidFill>
                  <a:srgbClr val="545454"/>
                </a:solidFill>
                <a:latin typeface="Glacial Indifference Bold"/>
              </a:rPr>
              <a:t>membuat file .vue</a:t>
            </a:r>
            <a:r>
              <a:rPr lang="en-US" sz="2799">
                <a:solidFill>
                  <a:srgbClr val="545454"/>
                </a:solidFill>
                <a:latin typeface="Glacial Indifference"/>
              </a:rPr>
              <a:t> di dalam </a:t>
            </a:r>
            <a:r>
              <a:rPr lang="en-US" sz="2799">
                <a:solidFill>
                  <a:srgbClr val="545454"/>
                </a:solidFill>
                <a:latin typeface="Glacial Indifference Bold"/>
              </a:rPr>
              <a:t>folder</a:t>
            </a:r>
            <a:r>
              <a:rPr lang="en-US" sz="2799">
                <a:solidFill>
                  <a:srgbClr val="545454"/>
                </a:solidFill>
                <a:latin typeface="Glacial Indifference"/>
              </a:rPr>
              <a:t> </a:t>
            </a:r>
            <a:r>
              <a:rPr lang="en-US" sz="2799">
                <a:solidFill>
                  <a:srgbClr val="545454"/>
                </a:solidFill>
                <a:latin typeface="Glacial Indifference Bold"/>
              </a:rPr>
              <a:t>components</a:t>
            </a:r>
            <a:r>
              <a:rPr lang="en-US" sz="2799">
                <a:solidFill>
                  <a:srgbClr val="545454"/>
                </a:solidFill>
                <a:latin typeface="Glacial Indifference"/>
              </a:rPr>
              <a:t>. Contoh: pada gambar dibawah saya memindahkan form untuk mengisi nama menjadi komponen tersendiri nama filenya adalah “FormNama.vue”.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940555"/>
            <a:ext cx="8535409" cy="4317745"/>
          </a:xfrm>
          <a:custGeom>
            <a:avLst/>
            <a:gdLst/>
            <a:ahLst/>
            <a:cxnLst/>
            <a:rect r="r" b="b" t="t" l="l"/>
            <a:pathLst>
              <a:path h="4317745" w="8535409">
                <a:moveTo>
                  <a:pt x="0" y="0"/>
                </a:moveTo>
                <a:lnTo>
                  <a:pt x="8535409" y="0"/>
                </a:lnTo>
                <a:lnTo>
                  <a:pt x="8535409" y="4317745"/>
                </a:lnTo>
                <a:lnTo>
                  <a:pt x="0" y="4317745"/>
                </a:lnTo>
                <a:lnTo>
                  <a:pt x="0" y="0"/>
                </a:lnTo>
                <a:close/>
              </a:path>
            </a:pathLst>
          </a:custGeom>
          <a:blipFill>
            <a:blip r:embed="rId2"/>
            <a:stretch>
              <a:fillRect l="0" t="0" r="0" b="0"/>
            </a:stretch>
          </a:blipFill>
        </p:spPr>
      </p:sp>
      <p:sp>
        <p:nvSpPr>
          <p:cNvPr name="Freeform 3" id="3"/>
          <p:cNvSpPr/>
          <p:nvPr/>
        </p:nvSpPr>
        <p:spPr>
          <a:xfrm flipH="false" flipV="false" rot="0">
            <a:off x="10399626" y="6392678"/>
            <a:ext cx="6859674" cy="1785951"/>
          </a:xfrm>
          <a:custGeom>
            <a:avLst/>
            <a:gdLst/>
            <a:ahLst/>
            <a:cxnLst/>
            <a:rect r="r" b="b" t="t" l="l"/>
            <a:pathLst>
              <a:path h="1785951" w="6859674">
                <a:moveTo>
                  <a:pt x="0" y="0"/>
                </a:moveTo>
                <a:lnTo>
                  <a:pt x="6859674" y="0"/>
                </a:lnTo>
                <a:lnTo>
                  <a:pt x="6859674" y="1785950"/>
                </a:lnTo>
                <a:lnTo>
                  <a:pt x="0" y="1785950"/>
                </a:lnTo>
                <a:lnTo>
                  <a:pt x="0" y="0"/>
                </a:lnTo>
                <a:close/>
              </a:path>
            </a:pathLst>
          </a:custGeom>
          <a:blipFill>
            <a:blip r:embed="rId3"/>
            <a:stretch>
              <a:fillRect l="0" t="0" r="0" b="0"/>
            </a:stretch>
          </a:blipFill>
        </p:spPr>
      </p:sp>
      <p:sp>
        <p:nvSpPr>
          <p:cNvPr name="TextBox 4" id="4"/>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Menggunakan Komponen Yang Sudah Dibuat</a:t>
            </a:r>
          </a:p>
        </p:txBody>
      </p:sp>
      <p:sp>
        <p:nvSpPr>
          <p:cNvPr name="TextBox 5" id="5"/>
          <p:cNvSpPr txBox="true"/>
          <p:nvPr/>
        </p:nvSpPr>
        <p:spPr>
          <a:xfrm rot="0">
            <a:off x="1028700" y="2028788"/>
            <a:ext cx="16230600" cy="19767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Untuk menggunakan components, bisa meanggilnya dengan nama file tersebut contoh disini adalah FormNama.vue, yang berarti kita perlu menuliskannya seperti ini &lt;form-nama /&gt;. jika file berada dalam folder kita perlu menuliskan foldernya juga, misal lokasi file ada di Form/FormNama.vue maka kita memanggilnya dengan &lt;form-form-nama /&gt;. Contoh pada gambar:</a:t>
            </a:r>
          </a:p>
        </p:txBody>
      </p:sp>
      <p:sp>
        <p:nvSpPr>
          <p:cNvPr name="TextBox 6" id="6"/>
          <p:cNvSpPr txBox="true"/>
          <p:nvPr/>
        </p:nvSpPr>
        <p:spPr>
          <a:xfrm rot="0">
            <a:off x="1028700" y="4405593"/>
            <a:ext cx="1779739"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index.vue</a:t>
            </a:r>
          </a:p>
        </p:txBody>
      </p:sp>
      <p:sp>
        <p:nvSpPr>
          <p:cNvPr name="AutoShape 7" id="7"/>
          <p:cNvSpPr/>
          <p:nvPr/>
        </p:nvSpPr>
        <p:spPr>
          <a:xfrm>
            <a:off x="8162057" y="7080378"/>
            <a:ext cx="2237569" cy="0"/>
          </a:xfrm>
          <a:prstGeom prst="line">
            <a:avLst/>
          </a:prstGeom>
          <a:ln cap="flat" w="38100">
            <a:solidFill>
              <a:srgbClr val="231F20"/>
            </a:solidFill>
            <a:prstDash val="solid"/>
            <a:headEnd type="none" len="sm" w="sm"/>
            <a:tailEnd type="arrow" len="sm" w="med"/>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63648" y="5326930"/>
            <a:ext cx="5632182" cy="1451593"/>
          </a:xfrm>
          <a:custGeom>
            <a:avLst/>
            <a:gdLst/>
            <a:ahLst/>
            <a:cxnLst/>
            <a:rect r="r" b="b" t="t" l="l"/>
            <a:pathLst>
              <a:path h="1451593" w="5632182">
                <a:moveTo>
                  <a:pt x="0" y="0"/>
                </a:moveTo>
                <a:lnTo>
                  <a:pt x="5632183" y="0"/>
                </a:lnTo>
                <a:lnTo>
                  <a:pt x="5632183" y="1451594"/>
                </a:lnTo>
                <a:lnTo>
                  <a:pt x="0" y="1451594"/>
                </a:lnTo>
                <a:lnTo>
                  <a:pt x="0" y="0"/>
                </a:lnTo>
                <a:close/>
              </a:path>
            </a:pathLst>
          </a:custGeom>
          <a:blipFill>
            <a:blip r:embed="rId2"/>
            <a:stretch>
              <a:fillRect l="0" t="0" r="0" b="0"/>
            </a:stretch>
          </a:blipFill>
        </p:spPr>
      </p:sp>
      <p:sp>
        <p:nvSpPr>
          <p:cNvPr name="Freeform 3" id="3"/>
          <p:cNvSpPr/>
          <p:nvPr/>
        </p:nvSpPr>
        <p:spPr>
          <a:xfrm flipH="false" flipV="false" rot="0">
            <a:off x="1028700" y="5326930"/>
            <a:ext cx="4272657" cy="3931370"/>
          </a:xfrm>
          <a:custGeom>
            <a:avLst/>
            <a:gdLst/>
            <a:ahLst/>
            <a:cxnLst/>
            <a:rect r="r" b="b" t="t" l="l"/>
            <a:pathLst>
              <a:path h="3931370" w="4272657">
                <a:moveTo>
                  <a:pt x="0" y="0"/>
                </a:moveTo>
                <a:lnTo>
                  <a:pt x="4272657" y="0"/>
                </a:lnTo>
                <a:lnTo>
                  <a:pt x="4272657" y="3931370"/>
                </a:lnTo>
                <a:lnTo>
                  <a:pt x="0" y="3931370"/>
                </a:lnTo>
                <a:lnTo>
                  <a:pt x="0" y="0"/>
                </a:lnTo>
                <a:close/>
              </a:path>
            </a:pathLst>
          </a:custGeom>
          <a:blipFill>
            <a:blip r:embed="rId3"/>
            <a:stretch>
              <a:fillRect l="0" t="0" r="0" b="0"/>
            </a:stretch>
          </a:blipFill>
        </p:spPr>
      </p:sp>
      <p:sp>
        <p:nvSpPr>
          <p:cNvPr name="Freeform 4" id="4"/>
          <p:cNvSpPr/>
          <p:nvPr/>
        </p:nvSpPr>
        <p:spPr>
          <a:xfrm flipH="false" flipV="false" rot="0">
            <a:off x="9945206" y="7394917"/>
            <a:ext cx="7314094" cy="1863383"/>
          </a:xfrm>
          <a:custGeom>
            <a:avLst/>
            <a:gdLst/>
            <a:ahLst/>
            <a:cxnLst/>
            <a:rect r="r" b="b" t="t" l="l"/>
            <a:pathLst>
              <a:path h="1863383" w="7314094">
                <a:moveTo>
                  <a:pt x="0" y="0"/>
                </a:moveTo>
                <a:lnTo>
                  <a:pt x="7314094" y="0"/>
                </a:lnTo>
                <a:lnTo>
                  <a:pt x="7314094" y="1863383"/>
                </a:lnTo>
                <a:lnTo>
                  <a:pt x="0" y="1863383"/>
                </a:lnTo>
                <a:lnTo>
                  <a:pt x="0" y="0"/>
                </a:lnTo>
                <a:close/>
              </a:path>
            </a:pathLst>
          </a:custGeom>
          <a:blipFill>
            <a:blip r:embed="rId4"/>
            <a:stretch>
              <a:fillRect l="0" t="0" r="0" b="0"/>
            </a:stretch>
          </a:blipFill>
        </p:spPr>
      </p:sp>
      <p:sp>
        <p:nvSpPr>
          <p:cNvPr name="TextBox 5" id="5"/>
          <p:cNvSpPr txBox="true"/>
          <p:nvPr/>
        </p:nvSpPr>
        <p:spPr>
          <a:xfrm rot="0">
            <a:off x="1028700" y="952500"/>
            <a:ext cx="15648437" cy="138430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Komunikasi Antar Komponent bagian 1: Parent To Component - Menggunakan Properti</a:t>
            </a:r>
          </a:p>
        </p:txBody>
      </p:sp>
      <p:sp>
        <p:nvSpPr>
          <p:cNvPr name="TextBox 6" id="6"/>
          <p:cNvSpPr txBox="true"/>
          <p:nvPr/>
        </p:nvSpPr>
        <p:spPr>
          <a:xfrm rot="0">
            <a:off x="1028700" y="2642785"/>
            <a:ext cx="15648437" cy="24720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Menggunakan attribute untuk mengirimkan parameter ke komponen lain. </a:t>
            </a:r>
          </a:p>
          <a:p>
            <a:pPr>
              <a:lnSpc>
                <a:spcPts val="3919"/>
              </a:lnSpc>
            </a:pPr>
            <a:r>
              <a:rPr lang="en-US" sz="2799">
                <a:solidFill>
                  <a:srgbClr val="545454"/>
                </a:solidFill>
                <a:latin typeface="Glacial Indifference"/>
              </a:rPr>
              <a:t>(Gambar Kiri), pada kotak bawah adalah proses pendaftaran parameter yang bisa dikirim sedangkan pada kotak atas penggunaan paramter tersebut</a:t>
            </a:r>
          </a:p>
          <a:p>
            <a:pPr>
              <a:lnSpc>
                <a:spcPts val="3919"/>
              </a:lnSpc>
            </a:pPr>
            <a:r>
              <a:rPr lang="en-US" sz="2799">
                <a:solidFill>
                  <a:srgbClr val="545454"/>
                </a:solidFill>
                <a:latin typeface="Glacial Indifference"/>
              </a:rPr>
              <a:t>(Gambar Tengah), attribute mengirimakan value ke komponen.</a:t>
            </a:r>
          </a:p>
          <a:p>
            <a:pPr>
              <a:lnSpc>
                <a:spcPts val="3919"/>
              </a:lnSpc>
            </a:pPr>
          </a:p>
        </p:txBody>
      </p:sp>
      <p:sp>
        <p:nvSpPr>
          <p:cNvPr name="TextBox 7" id="7"/>
          <p:cNvSpPr txBox="true"/>
          <p:nvPr/>
        </p:nvSpPr>
        <p:spPr>
          <a:xfrm rot="0">
            <a:off x="1028700" y="4836075"/>
            <a:ext cx="2744592"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FormNama.vue</a:t>
            </a:r>
          </a:p>
        </p:txBody>
      </p:sp>
      <p:sp>
        <p:nvSpPr>
          <p:cNvPr name="TextBox 8" id="8"/>
          <p:cNvSpPr txBox="true"/>
          <p:nvPr/>
        </p:nvSpPr>
        <p:spPr>
          <a:xfrm rot="0">
            <a:off x="5563648" y="4836075"/>
            <a:ext cx="2744592"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Index.vue</a:t>
            </a:r>
          </a:p>
        </p:txBody>
      </p:sp>
      <p:sp>
        <p:nvSpPr>
          <p:cNvPr name="TextBox 9" id="9"/>
          <p:cNvSpPr txBox="true"/>
          <p:nvPr/>
        </p:nvSpPr>
        <p:spPr>
          <a:xfrm rot="0">
            <a:off x="14514708" y="6904062"/>
            <a:ext cx="2744592"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Hasil</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212656"/>
            <a:ext cx="7044634" cy="5045644"/>
          </a:xfrm>
          <a:custGeom>
            <a:avLst/>
            <a:gdLst/>
            <a:ahLst/>
            <a:cxnLst/>
            <a:rect r="r" b="b" t="t" l="l"/>
            <a:pathLst>
              <a:path h="5045644" w="7044634">
                <a:moveTo>
                  <a:pt x="0" y="0"/>
                </a:moveTo>
                <a:lnTo>
                  <a:pt x="7044634" y="0"/>
                </a:lnTo>
                <a:lnTo>
                  <a:pt x="7044634" y="5045644"/>
                </a:lnTo>
                <a:lnTo>
                  <a:pt x="0" y="5045644"/>
                </a:lnTo>
                <a:lnTo>
                  <a:pt x="0" y="0"/>
                </a:lnTo>
                <a:close/>
              </a:path>
            </a:pathLst>
          </a:custGeom>
          <a:blipFill>
            <a:blip r:embed="rId2"/>
            <a:stretch>
              <a:fillRect l="0" t="0" r="0" b="0"/>
            </a:stretch>
          </a:blipFill>
        </p:spPr>
      </p:sp>
      <p:sp>
        <p:nvSpPr>
          <p:cNvPr name="Freeform 3" id="3"/>
          <p:cNvSpPr/>
          <p:nvPr/>
        </p:nvSpPr>
        <p:spPr>
          <a:xfrm flipH="false" flipV="false" rot="0">
            <a:off x="10310903" y="4946383"/>
            <a:ext cx="6366234" cy="2669711"/>
          </a:xfrm>
          <a:custGeom>
            <a:avLst/>
            <a:gdLst/>
            <a:ahLst/>
            <a:cxnLst/>
            <a:rect r="r" b="b" t="t" l="l"/>
            <a:pathLst>
              <a:path h="2669711" w="6366234">
                <a:moveTo>
                  <a:pt x="0" y="0"/>
                </a:moveTo>
                <a:lnTo>
                  <a:pt x="6366234" y="0"/>
                </a:lnTo>
                <a:lnTo>
                  <a:pt x="6366234" y="2669711"/>
                </a:lnTo>
                <a:lnTo>
                  <a:pt x="0" y="2669711"/>
                </a:lnTo>
                <a:lnTo>
                  <a:pt x="0" y="0"/>
                </a:lnTo>
                <a:close/>
              </a:path>
            </a:pathLst>
          </a:custGeom>
          <a:blipFill>
            <a:blip r:embed="rId3"/>
            <a:stretch>
              <a:fillRect l="0" t="0" r="0" b="0"/>
            </a:stretch>
          </a:blipFill>
        </p:spPr>
      </p:sp>
      <p:sp>
        <p:nvSpPr>
          <p:cNvPr name="TextBox 4" id="4"/>
          <p:cNvSpPr txBox="true"/>
          <p:nvPr/>
        </p:nvSpPr>
        <p:spPr>
          <a:xfrm rot="0">
            <a:off x="1028700" y="952500"/>
            <a:ext cx="15648437" cy="138430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Komunikasi Antar Komponent bagian 1: Parent To Component - Menggunakan $refs</a:t>
            </a:r>
          </a:p>
        </p:txBody>
      </p:sp>
      <p:sp>
        <p:nvSpPr>
          <p:cNvPr name="TextBox 5" id="5"/>
          <p:cNvSpPr txBox="true"/>
          <p:nvPr/>
        </p:nvSpPr>
        <p:spPr>
          <a:xfrm rot="0">
            <a:off x="1028700" y="2642785"/>
            <a:ext cx="15648437" cy="9861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Dengan menggunakan $refs kita juga bisa dapat mengakses langsung data dari sebuah komponen. Contoh: Kode dibawah adalah cara untuk mengeset default text agar bertulisan “Default Text”</a:t>
            </a:r>
          </a:p>
        </p:txBody>
      </p:sp>
      <p:sp>
        <p:nvSpPr>
          <p:cNvPr name="AutoShape 6" id="6"/>
          <p:cNvSpPr/>
          <p:nvPr/>
        </p:nvSpPr>
        <p:spPr>
          <a:xfrm>
            <a:off x="8073334" y="6610308"/>
            <a:ext cx="2237569" cy="0"/>
          </a:xfrm>
          <a:prstGeom prst="line">
            <a:avLst/>
          </a:prstGeom>
          <a:ln cap="flat" w="38100">
            <a:solidFill>
              <a:srgbClr val="231F20"/>
            </a:solidFill>
            <a:prstDash val="solid"/>
            <a:headEnd type="none" len="sm" w="sm"/>
            <a:tailEnd type="arrow" len="sm" w="med"/>
          </a:ln>
        </p:spPr>
      </p:sp>
      <p:sp>
        <p:nvSpPr>
          <p:cNvPr name="TextBox 7" id="7"/>
          <p:cNvSpPr txBox="true"/>
          <p:nvPr/>
        </p:nvSpPr>
        <p:spPr>
          <a:xfrm rot="0">
            <a:off x="1028700" y="3721801"/>
            <a:ext cx="2744592"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Index.vue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48608" y="2750786"/>
            <a:ext cx="3238279" cy="1980748"/>
          </a:xfrm>
          <a:custGeom>
            <a:avLst/>
            <a:gdLst/>
            <a:ahLst/>
            <a:cxnLst/>
            <a:rect r="r" b="b" t="t" l="l"/>
            <a:pathLst>
              <a:path h="1980748" w="3238279">
                <a:moveTo>
                  <a:pt x="0" y="0"/>
                </a:moveTo>
                <a:lnTo>
                  <a:pt x="3238280" y="0"/>
                </a:lnTo>
                <a:lnTo>
                  <a:pt x="3238280" y="1980748"/>
                </a:lnTo>
                <a:lnTo>
                  <a:pt x="0" y="1980748"/>
                </a:lnTo>
                <a:lnTo>
                  <a:pt x="0" y="0"/>
                </a:lnTo>
                <a:close/>
              </a:path>
            </a:pathLst>
          </a:custGeom>
          <a:blipFill>
            <a:blip r:embed="rId2"/>
            <a:stretch>
              <a:fillRect l="0" t="0" r="0" b="0"/>
            </a:stretch>
          </a:blipFill>
        </p:spPr>
      </p:sp>
      <p:sp>
        <p:nvSpPr>
          <p:cNvPr name="Freeform 3" id="3"/>
          <p:cNvSpPr/>
          <p:nvPr/>
        </p:nvSpPr>
        <p:spPr>
          <a:xfrm flipH="false" flipV="false" rot="0">
            <a:off x="11373108" y="2456620"/>
            <a:ext cx="2174848" cy="2174848"/>
          </a:xfrm>
          <a:custGeom>
            <a:avLst/>
            <a:gdLst/>
            <a:ahLst/>
            <a:cxnLst/>
            <a:rect r="r" b="b" t="t" l="l"/>
            <a:pathLst>
              <a:path h="2174848" w="2174848">
                <a:moveTo>
                  <a:pt x="0" y="0"/>
                </a:moveTo>
                <a:lnTo>
                  <a:pt x="2174848" y="0"/>
                </a:lnTo>
                <a:lnTo>
                  <a:pt x="2174848" y="2174847"/>
                </a:lnTo>
                <a:lnTo>
                  <a:pt x="0" y="2174847"/>
                </a:lnTo>
                <a:lnTo>
                  <a:pt x="0" y="0"/>
                </a:lnTo>
                <a:close/>
              </a:path>
            </a:pathLst>
          </a:custGeom>
          <a:blipFill>
            <a:blip r:embed="rId3"/>
            <a:stretch>
              <a:fillRect l="0" t="0" r="0" b="0"/>
            </a:stretch>
          </a:blipFill>
        </p:spPr>
      </p:sp>
      <p:sp>
        <p:nvSpPr>
          <p:cNvPr name="TextBox 4" id="4"/>
          <p:cNvSpPr txBox="true"/>
          <p:nvPr/>
        </p:nvSpPr>
        <p:spPr>
          <a:xfrm rot="0">
            <a:off x="1028700" y="904875"/>
            <a:ext cx="6476559" cy="1038225"/>
          </a:xfrm>
          <a:prstGeom prst="rect">
            <a:avLst/>
          </a:prstGeom>
        </p:spPr>
        <p:txBody>
          <a:bodyPr anchor="t" rtlCol="false" tIns="0" lIns="0" bIns="0" rIns="0">
            <a:spAutoFit/>
          </a:bodyPr>
          <a:lstStyle/>
          <a:p>
            <a:pPr>
              <a:lnSpc>
                <a:spcPts val="8400"/>
              </a:lnSpc>
            </a:pPr>
            <a:r>
              <a:rPr lang="en-US" sz="6000">
                <a:solidFill>
                  <a:srgbClr val="231F20"/>
                </a:solidFill>
                <a:latin typeface="League Spartan"/>
              </a:rPr>
              <a:t>Requirement</a:t>
            </a:r>
          </a:p>
        </p:txBody>
      </p:sp>
      <p:sp>
        <p:nvSpPr>
          <p:cNvPr name="TextBox 5" id="5"/>
          <p:cNvSpPr txBox="true"/>
          <p:nvPr/>
        </p:nvSpPr>
        <p:spPr>
          <a:xfrm rot="0">
            <a:off x="5348608" y="4861058"/>
            <a:ext cx="3238279" cy="727710"/>
          </a:xfrm>
          <a:prstGeom prst="rect">
            <a:avLst/>
          </a:prstGeom>
        </p:spPr>
        <p:txBody>
          <a:bodyPr anchor="t" rtlCol="false" tIns="0" lIns="0" bIns="0" rIns="0">
            <a:spAutoFit/>
          </a:bodyPr>
          <a:lstStyle/>
          <a:p>
            <a:pPr algn="ctr">
              <a:lnSpc>
                <a:spcPts val="2940"/>
              </a:lnSpc>
            </a:pPr>
            <a:r>
              <a:rPr lang="en-US" sz="2100">
                <a:solidFill>
                  <a:srgbClr val="231F20"/>
                </a:solidFill>
                <a:latin typeface="Canva Sans"/>
              </a:rPr>
              <a:t>Install </a:t>
            </a:r>
            <a:r>
              <a:rPr lang="en-US" sz="2100">
                <a:solidFill>
                  <a:srgbClr val="231F20"/>
                </a:solidFill>
                <a:latin typeface="Canva Sans Bold"/>
              </a:rPr>
              <a:t>NodeJS</a:t>
            </a:r>
            <a:r>
              <a:rPr lang="en-US" sz="2100">
                <a:solidFill>
                  <a:srgbClr val="231F20"/>
                </a:solidFill>
                <a:latin typeface="Canva Sans"/>
              </a:rPr>
              <a:t>: Minimum versi 16</a:t>
            </a:r>
          </a:p>
        </p:txBody>
      </p:sp>
      <p:sp>
        <p:nvSpPr>
          <p:cNvPr name="TextBox 6" id="6"/>
          <p:cNvSpPr txBox="true"/>
          <p:nvPr/>
        </p:nvSpPr>
        <p:spPr>
          <a:xfrm rot="0">
            <a:off x="10841393" y="4683692"/>
            <a:ext cx="3238279" cy="1470660"/>
          </a:xfrm>
          <a:prstGeom prst="rect">
            <a:avLst/>
          </a:prstGeom>
        </p:spPr>
        <p:txBody>
          <a:bodyPr anchor="t" rtlCol="false" tIns="0" lIns="0" bIns="0" rIns="0">
            <a:spAutoFit/>
          </a:bodyPr>
          <a:lstStyle/>
          <a:p>
            <a:pPr algn="ctr">
              <a:lnSpc>
                <a:spcPts val="2940"/>
              </a:lnSpc>
            </a:pPr>
            <a:r>
              <a:rPr lang="en-US" sz="2100">
                <a:solidFill>
                  <a:srgbClr val="231F20"/>
                </a:solidFill>
                <a:latin typeface="Canva Sans"/>
              </a:rPr>
              <a:t>Install Text Editor: Disarankan menggunakan </a:t>
            </a:r>
            <a:r>
              <a:rPr lang="en-US" sz="2100">
                <a:solidFill>
                  <a:srgbClr val="231F20"/>
                </a:solidFill>
                <a:latin typeface="Canva Sans Bold"/>
              </a:rPr>
              <a:t>visual studio code</a:t>
            </a:r>
          </a:p>
        </p:txBody>
      </p:sp>
      <p:sp>
        <p:nvSpPr>
          <p:cNvPr name="TextBox 7" id="7"/>
          <p:cNvSpPr txBox="true"/>
          <p:nvPr/>
        </p:nvSpPr>
        <p:spPr>
          <a:xfrm rot="0">
            <a:off x="1028700" y="6272629"/>
            <a:ext cx="6733709" cy="1038225"/>
          </a:xfrm>
          <a:prstGeom prst="rect">
            <a:avLst/>
          </a:prstGeom>
        </p:spPr>
        <p:txBody>
          <a:bodyPr anchor="t" rtlCol="false" tIns="0" lIns="0" bIns="0" rIns="0">
            <a:spAutoFit/>
          </a:bodyPr>
          <a:lstStyle/>
          <a:p>
            <a:pPr>
              <a:lnSpc>
                <a:spcPts val="8400"/>
              </a:lnSpc>
            </a:pPr>
            <a:r>
              <a:rPr lang="en-US" sz="6000">
                <a:solidFill>
                  <a:srgbClr val="231F20"/>
                </a:solidFill>
                <a:latin typeface="League Spartan"/>
              </a:rPr>
              <a:t>Link Template</a:t>
            </a:r>
          </a:p>
        </p:txBody>
      </p:sp>
      <p:sp>
        <p:nvSpPr>
          <p:cNvPr name="TextBox 8" id="8"/>
          <p:cNvSpPr txBox="true"/>
          <p:nvPr/>
        </p:nvSpPr>
        <p:spPr>
          <a:xfrm rot="0">
            <a:off x="1028700" y="7425154"/>
            <a:ext cx="5552634" cy="1099820"/>
          </a:xfrm>
          <a:prstGeom prst="rect">
            <a:avLst/>
          </a:prstGeom>
        </p:spPr>
        <p:txBody>
          <a:bodyPr anchor="t" rtlCol="false" tIns="0" lIns="0" bIns="0" rIns="0">
            <a:spAutoFit/>
          </a:bodyPr>
          <a:lstStyle/>
          <a:p>
            <a:pPr algn="ctr">
              <a:lnSpc>
                <a:spcPts val="4480"/>
              </a:lnSpc>
            </a:pPr>
            <a:r>
              <a:rPr lang="en-US" sz="3200">
                <a:solidFill>
                  <a:srgbClr val="231F20"/>
                </a:solidFill>
                <a:latin typeface="Canva Sans"/>
              </a:rPr>
              <a:t>bit.ly/belajar_vue_smkn2bekasi</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481264"/>
            <a:ext cx="4964851" cy="4777036"/>
          </a:xfrm>
          <a:custGeom>
            <a:avLst/>
            <a:gdLst/>
            <a:ahLst/>
            <a:cxnLst/>
            <a:rect r="r" b="b" t="t" l="l"/>
            <a:pathLst>
              <a:path h="4777036" w="4964851">
                <a:moveTo>
                  <a:pt x="0" y="0"/>
                </a:moveTo>
                <a:lnTo>
                  <a:pt x="4964851" y="0"/>
                </a:lnTo>
                <a:lnTo>
                  <a:pt x="4964851" y="4777036"/>
                </a:lnTo>
                <a:lnTo>
                  <a:pt x="0" y="4777036"/>
                </a:lnTo>
                <a:lnTo>
                  <a:pt x="0" y="0"/>
                </a:lnTo>
                <a:close/>
              </a:path>
            </a:pathLst>
          </a:custGeom>
          <a:blipFill>
            <a:blip r:embed="rId2"/>
            <a:stretch>
              <a:fillRect l="0" t="0" r="0" b="0"/>
            </a:stretch>
          </a:blipFill>
        </p:spPr>
      </p:sp>
      <p:sp>
        <p:nvSpPr>
          <p:cNvPr name="Freeform 3" id="3"/>
          <p:cNvSpPr/>
          <p:nvPr/>
        </p:nvSpPr>
        <p:spPr>
          <a:xfrm flipH="false" flipV="false" rot="0">
            <a:off x="8231120" y="4481264"/>
            <a:ext cx="6693245" cy="2272019"/>
          </a:xfrm>
          <a:custGeom>
            <a:avLst/>
            <a:gdLst/>
            <a:ahLst/>
            <a:cxnLst/>
            <a:rect r="r" b="b" t="t" l="l"/>
            <a:pathLst>
              <a:path h="2272019" w="6693245">
                <a:moveTo>
                  <a:pt x="0" y="0"/>
                </a:moveTo>
                <a:lnTo>
                  <a:pt x="6693245" y="0"/>
                </a:lnTo>
                <a:lnTo>
                  <a:pt x="6693245" y="2272019"/>
                </a:lnTo>
                <a:lnTo>
                  <a:pt x="0" y="2272019"/>
                </a:lnTo>
                <a:lnTo>
                  <a:pt x="0" y="0"/>
                </a:lnTo>
                <a:close/>
              </a:path>
            </a:pathLst>
          </a:custGeom>
          <a:blipFill>
            <a:blip r:embed="rId3"/>
            <a:stretch>
              <a:fillRect l="0" t="0" r="0" b="0"/>
            </a:stretch>
          </a:blipFill>
        </p:spPr>
      </p:sp>
      <p:sp>
        <p:nvSpPr>
          <p:cNvPr name="TextBox 4" id="4"/>
          <p:cNvSpPr txBox="true"/>
          <p:nvPr/>
        </p:nvSpPr>
        <p:spPr>
          <a:xfrm rot="0">
            <a:off x="1028700" y="952500"/>
            <a:ext cx="15648437" cy="138430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Komunikasi Antar Komponent bagian 2: Component To Parent - Menggunakan $emit</a:t>
            </a:r>
          </a:p>
        </p:txBody>
      </p:sp>
      <p:sp>
        <p:nvSpPr>
          <p:cNvPr name="TextBox 5" id="5"/>
          <p:cNvSpPr txBox="true"/>
          <p:nvPr/>
        </p:nvSpPr>
        <p:spPr>
          <a:xfrm rot="0">
            <a:off x="1028700" y="2642785"/>
            <a:ext cx="15648437" cy="9861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Dengan menggunakan $emit, kita dapat berkomunikasi dengan parent, contoh: Kode dibawah untuk menambahkan data nama yang absen yang variabelnya berada di parent komponen:</a:t>
            </a:r>
          </a:p>
        </p:txBody>
      </p:sp>
      <p:sp>
        <p:nvSpPr>
          <p:cNvPr name="TextBox 6" id="6"/>
          <p:cNvSpPr txBox="true"/>
          <p:nvPr/>
        </p:nvSpPr>
        <p:spPr>
          <a:xfrm rot="0">
            <a:off x="1028700" y="3990409"/>
            <a:ext cx="2744592"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FormNama.vue</a:t>
            </a:r>
          </a:p>
        </p:txBody>
      </p:sp>
      <p:sp>
        <p:nvSpPr>
          <p:cNvPr name="TextBox 7" id="7"/>
          <p:cNvSpPr txBox="true"/>
          <p:nvPr/>
        </p:nvSpPr>
        <p:spPr>
          <a:xfrm rot="0">
            <a:off x="8231120" y="3933740"/>
            <a:ext cx="2744592"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Index.vue</a:t>
            </a:r>
          </a:p>
        </p:txBody>
      </p:sp>
      <p:sp>
        <p:nvSpPr>
          <p:cNvPr name="AutoShape 8" id="8"/>
          <p:cNvSpPr/>
          <p:nvPr/>
        </p:nvSpPr>
        <p:spPr>
          <a:xfrm>
            <a:off x="5993551" y="5636324"/>
            <a:ext cx="2237569" cy="0"/>
          </a:xfrm>
          <a:prstGeom prst="line">
            <a:avLst/>
          </a:prstGeom>
          <a:ln cap="flat" w="38100">
            <a:solidFill>
              <a:srgbClr val="231F20"/>
            </a:solidFill>
            <a:prstDash val="solid"/>
            <a:headEnd type="none" len="sm" w="sm"/>
            <a:tailEnd type="arrow" len="sm" w="med"/>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36686" y="3528872"/>
            <a:ext cx="1614628" cy="1614628"/>
          </a:xfrm>
          <a:custGeom>
            <a:avLst/>
            <a:gdLst/>
            <a:ahLst/>
            <a:cxnLst/>
            <a:rect r="r" b="b" t="t" l="l"/>
            <a:pathLst>
              <a:path h="1614628" w="1614628">
                <a:moveTo>
                  <a:pt x="0" y="0"/>
                </a:moveTo>
                <a:lnTo>
                  <a:pt x="1614628" y="0"/>
                </a:lnTo>
                <a:lnTo>
                  <a:pt x="1614628" y="1614628"/>
                </a:lnTo>
                <a:lnTo>
                  <a:pt x="0" y="1614628"/>
                </a:lnTo>
                <a:lnTo>
                  <a:pt x="0" y="0"/>
                </a:lnTo>
                <a:close/>
              </a:path>
            </a:pathLst>
          </a:custGeom>
          <a:blipFill>
            <a:blip r:embed="rId2"/>
            <a:stretch>
              <a:fillRect l="0" t="0" r="0" b="0"/>
            </a:stretch>
          </a:blipFill>
        </p:spPr>
      </p:sp>
      <p:sp>
        <p:nvSpPr>
          <p:cNvPr name="TextBox 3" id="3"/>
          <p:cNvSpPr txBox="true"/>
          <p:nvPr/>
        </p:nvSpPr>
        <p:spPr>
          <a:xfrm rot="0">
            <a:off x="5396908" y="5465880"/>
            <a:ext cx="7494184" cy="721995"/>
          </a:xfrm>
          <a:prstGeom prst="rect">
            <a:avLst/>
          </a:prstGeom>
        </p:spPr>
        <p:txBody>
          <a:bodyPr anchor="t" rtlCol="false" tIns="0" lIns="0" bIns="0" rIns="0">
            <a:spAutoFit/>
          </a:bodyPr>
          <a:lstStyle/>
          <a:p>
            <a:pPr algn="ctr">
              <a:lnSpc>
                <a:spcPts val="5880"/>
              </a:lnSpc>
            </a:pPr>
            <a:r>
              <a:rPr lang="en-US" sz="4200">
                <a:solidFill>
                  <a:srgbClr val="545454"/>
                </a:solidFill>
                <a:latin typeface="Glacial Indifference"/>
              </a:rPr>
              <a:t>LAYOUTS</a:t>
            </a:r>
          </a:p>
        </p:txBody>
      </p:sp>
      <p:sp>
        <p:nvSpPr>
          <p:cNvPr name="TextBox 4" id="4"/>
          <p:cNvSpPr txBox="true"/>
          <p:nvPr/>
        </p:nvSpPr>
        <p:spPr>
          <a:xfrm rot="0">
            <a:off x="3246610" y="7776845"/>
            <a:ext cx="11794780" cy="1481455"/>
          </a:xfrm>
          <a:prstGeom prst="rect">
            <a:avLst/>
          </a:prstGeom>
        </p:spPr>
        <p:txBody>
          <a:bodyPr anchor="t" rtlCol="false" tIns="0" lIns="0" bIns="0" rIns="0">
            <a:spAutoFit/>
          </a:bodyPr>
          <a:lstStyle/>
          <a:p>
            <a:pPr algn="ctr">
              <a:lnSpc>
                <a:spcPts val="3919"/>
              </a:lnSpc>
            </a:pPr>
            <a:r>
              <a:rPr lang="en-US" sz="2799">
                <a:solidFill>
                  <a:srgbClr val="545454"/>
                </a:solidFill>
                <a:latin typeface="Glacial Indifference"/>
              </a:rPr>
              <a:t> Layout adalah kerangka kerja yang dapat mengekstrak pola UI yang umum menjadi layout yang dapat digunakan kembali. layout default yang digunakan adalah default.vue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226993"/>
            <a:ext cx="6251121" cy="3981783"/>
          </a:xfrm>
          <a:custGeom>
            <a:avLst/>
            <a:gdLst/>
            <a:ahLst/>
            <a:cxnLst/>
            <a:rect r="r" b="b" t="t" l="l"/>
            <a:pathLst>
              <a:path h="3981783" w="6251121">
                <a:moveTo>
                  <a:pt x="0" y="0"/>
                </a:moveTo>
                <a:lnTo>
                  <a:pt x="6251121" y="0"/>
                </a:lnTo>
                <a:lnTo>
                  <a:pt x="6251121" y="3981783"/>
                </a:lnTo>
                <a:lnTo>
                  <a:pt x="0" y="3981783"/>
                </a:lnTo>
                <a:lnTo>
                  <a:pt x="0" y="0"/>
                </a:lnTo>
                <a:close/>
              </a:path>
            </a:pathLst>
          </a:custGeom>
          <a:blipFill>
            <a:blip r:embed="rId2"/>
            <a:stretch>
              <a:fillRect l="0" t="0" r="0" b="0"/>
            </a:stretch>
          </a:blipFill>
        </p:spPr>
      </p:sp>
      <p:sp>
        <p:nvSpPr>
          <p:cNvPr name="TextBox 3" id="3"/>
          <p:cNvSpPr txBox="true"/>
          <p:nvPr/>
        </p:nvSpPr>
        <p:spPr>
          <a:xfrm rot="0">
            <a:off x="1028700" y="1982530"/>
            <a:ext cx="16230600" cy="9861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Jika kita ingin membuat menu, tentu kita tidak ingin menulis kode berulang ulang di dalam file vue, jadi kita bisa memanfaatkan menggunakan layout sebagai template tampilan UI. contoh kode pada layout:</a:t>
            </a:r>
          </a:p>
        </p:txBody>
      </p:sp>
      <p:sp>
        <p:nvSpPr>
          <p:cNvPr name="TextBox 4" id="4"/>
          <p:cNvSpPr txBox="true"/>
          <p:nvPr/>
        </p:nvSpPr>
        <p:spPr>
          <a:xfrm rot="0">
            <a:off x="1028700" y="7399276"/>
            <a:ext cx="16230600"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Element &lt;nuxt /&gt; adalah tempat kita merender halamana dari folder pages. </a:t>
            </a:r>
          </a:p>
        </p:txBody>
      </p:sp>
      <p:sp>
        <p:nvSpPr>
          <p:cNvPr name="TextBox 5" id="5"/>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Mengimplementasikan layout</a:t>
            </a:r>
          </a:p>
        </p:txBody>
      </p:sp>
      <p:sp>
        <p:nvSpPr>
          <p:cNvPr name="TextBox 6" id="6"/>
          <p:cNvSpPr txBox="true"/>
          <p:nvPr/>
        </p:nvSpPr>
        <p:spPr>
          <a:xfrm rot="0">
            <a:off x="7480623" y="3160318"/>
            <a:ext cx="2744592"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default.vue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144942"/>
            <a:ext cx="5766022" cy="4477577"/>
          </a:xfrm>
          <a:custGeom>
            <a:avLst/>
            <a:gdLst/>
            <a:ahLst/>
            <a:cxnLst/>
            <a:rect r="r" b="b" t="t" l="l"/>
            <a:pathLst>
              <a:path h="4477577" w="5766022">
                <a:moveTo>
                  <a:pt x="0" y="0"/>
                </a:moveTo>
                <a:lnTo>
                  <a:pt x="5766022" y="0"/>
                </a:lnTo>
                <a:lnTo>
                  <a:pt x="5766022" y="4477577"/>
                </a:lnTo>
                <a:lnTo>
                  <a:pt x="0" y="4477577"/>
                </a:lnTo>
                <a:lnTo>
                  <a:pt x="0" y="0"/>
                </a:lnTo>
                <a:close/>
              </a:path>
            </a:pathLst>
          </a:custGeom>
          <a:blipFill>
            <a:blip r:embed="rId2"/>
            <a:stretch>
              <a:fillRect l="0" t="0" r="0" b="0"/>
            </a:stretch>
          </a:blipFill>
        </p:spPr>
      </p:sp>
      <p:sp>
        <p:nvSpPr>
          <p:cNvPr name="TextBox 3" id="3"/>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Memilih layout yang ingin digunakan</a:t>
            </a:r>
          </a:p>
        </p:txBody>
      </p:sp>
      <p:sp>
        <p:nvSpPr>
          <p:cNvPr name="TextBox 4" id="4"/>
          <p:cNvSpPr txBox="true"/>
          <p:nvPr/>
        </p:nvSpPr>
        <p:spPr>
          <a:xfrm rot="0">
            <a:off x="1028700" y="1982530"/>
            <a:ext cx="16230600" cy="9861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pada file di folder pages kita dapat memilih ingin menggunakan layout apa, dengan cara menulis layout yang ingin  dipilih di properti layout, contoh:</a:t>
            </a:r>
          </a:p>
        </p:txBody>
      </p:sp>
      <p:sp>
        <p:nvSpPr>
          <p:cNvPr name="TextBox 5" id="5"/>
          <p:cNvSpPr txBox="true"/>
          <p:nvPr/>
        </p:nvSpPr>
        <p:spPr>
          <a:xfrm rot="0">
            <a:off x="1028700" y="7974944"/>
            <a:ext cx="16230600"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Sehinnga pada page about nantinya tidak memiliki topbar.</a:t>
            </a:r>
          </a:p>
        </p:txBody>
      </p:sp>
      <p:sp>
        <p:nvSpPr>
          <p:cNvPr name="TextBox 6" id="6"/>
          <p:cNvSpPr txBox="true"/>
          <p:nvPr/>
        </p:nvSpPr>
        <p:spPr>
          <a:xfrm rot="0">
            <a:off x="6999114" y="3078267"/>
            <a:ext cx="2744592"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about/index.vue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36686" y="3528872"/>
            <a:ext cx="1614628" cy="1614628"/>
          </a:xfrm>
          <a:custGeom>
            <a:avLst/>
            <a:gdLst/>
            <a:ahLst/>
            <a:cxnLst/>
            <a:rect r="r" b="b" t="t" l="l"/>
            <a:pathLst>
              <a:path h="1614628" w="1614628">
                <a:moveTo>
                  <a:pt x="0" y="0"/>
                </a:moveTo>
                <a:lnTo>
                  <a:pt x="1614628" y="0"/>
                </a:lnTo>
                <a:lnTo>
                  <a:pt x="1614628" y="1614628"/>
                </a:lnTo>
                <a:lnTo>
                  <a:pt x="0" y="1614628"/>
                </a:lnTo>
                <a:lnTo>
                  <a:pt x="0" y="0"/>
                </a:lnTo>
                <a:close/>
              </a:path>
            </a:pathLst>
          </a:custGeom>
          <a:blipFill>
            <a:blip r:embed="rId2"/>
            <a:stretch>
              <a:fillRect l="0" t="0" r="0" b="0"/>
            </a:stretch>
          </a:blipFill>
        </p:spPr>
      </p:sp>
      <p:sp>
        <p:nvSpPr>
          <p:cNvPr name="TextBox 3" id="3"/>
          <p:cNvSpPr txBox="true"/>
          <p:nvPr/>
        </p:nvSpPr>
        <p:spPr>
          <a:xfrm rot="0">
            <a:off x="5396908" y="5465880"/>
            <a:ext cx="7494184" cy="721995"/>
          </a:xfrm>
          <a:prstGeom prst="rect">
            <a:avLst/>
          </a:prstGeom>
        </p:spPr>
        <p:txBody>
          <a:bodyPr anchor="t" rtlCol="false" tIns="0" lIns="0" bIns="0" rIns="0">
            <a:spAutoFit/>
          </a:bodyPr>
          <a:lstStyle/>
          <a:p>
            <a:pPr algn="ctr">
              <a:lnSpc>
                <a:spcPts val="5880"/>
              </a:lnSpc>
            </a:pPr>
            <a:r>
              <a:rPr lang="en-US" sz="4200">
                <a:solidFill>
                  <a:srgbClr val="545454"/>
                </a:solidFill>
                <a:latin typeface="Glacial Indifference"/>
              </a:rPr>
              <a:t>Static</a:t>
            </a:r>
          </a:p>
        </p:txBody>
      </p:sp>
      <p:sp>
        <p:nvSpPr>
          <p:cNvPr name="TextBox 4" id="4"/>
          <p:cNvSpPr txBox="true"/>
          <p:nvPr/>
        </p:nvSpPr>
        <p:spPr>
          <a:xfrm rot="0">
            <a:off x="3246610" y="7281545"/>
            <a:ext cx="11794780" cy="1976755"/>
          </a:xfrm>
          <a:prstGeom prst="rect">
            <a:avLst/>
          </a:prstGeom>
        </p:spPr>
        <p:txBody>
          <a:bodyPr anchor="t" rtlCol="false" tIns="0" lIns="0" bIns="0" rIns="0">
            <a:spAutoFit/>
          </a:bodyPr>
          <a:lstStyle/>
          <a:p>
            <a:pPr algn="ctr">
              <a:lnSpc>
                <a:spcPts val="3919"/>
              </a:lnSpc>
            </a:pPr>
            <a:r>
              <a:rPr lang="en-US" sz="2799">
                <a:solidFill>
                  <a:srgbClr val="545454"/>
                </a:solidFill>
                <a:latin typeface="Glacial Indifference"/>
              </a:rPr>
              <a:t>Fungsi folder static di nuxt project adalah untuk menyimpan file-file statis yang tidak perlu diproses oleh webpack dan dapat diakses langsung melalui URL root proyek. </a:t>
            </a:r>
            <a:r>
              <a:rPr lang="en-US" sz="2799">
                <a:solidFill>
                  <a:srgbClr val="545454"/>
                </a:solidFill>
                <a:latin typeface="Glacial Indifference"/>
                <a:hlinkClick r:id="rId3" tooltip="https://v2.nuxt.com/docs/directory-structure/static/"/>
              </a:rPr>
              <a:t>File-file ini biasanya tidak berubah-ubah, seperti favicon</a:t>
            </a:r>
            <a:r>
              <a:rPr lang="en-US" sz="2799">
                <a:solidFill>
                  <a:srgbClr val="545454"/>
                </a:solidFill>
                <a:latin typeface="Glacial Indifference"/>
              </a:rPr>
              <a:t> contohnya</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36686" y="3528872"/>
            <a:ext cx="1614628" cy="1614628"/>
          </a:xfrm>
          <a:custGeom>
            <a:avLst/>
            <a:gdLst/>
            <a:ahLst/>
            <a:cxnLst/>
            <a:rect r="r" b="b" t="t" l="l"/>
            <a:pathLst>
              <a:path h="1614628" w="1614628">
                <a:moveTo>
                  <a:pt x="0" y="0"/>
                </a:moveTo>
                <a:lnTo>
                  <a:pt x="1614628" y="0"/>
                </a:lnTo>
                <a:lnTo>
                  <a:pt x="1614628" y="1614628"/>
                </a:lnTo>
                <a:lnTo>
                  <a:pt x="0" y="1614628"/>
                </a:lnTo>
                <a:lnTo>
                  <a:pt x="0" y="0"/>
                </a:lnTo>
                <a:close/>
              </a:path>
            </a:pathLst>
          </a:custGeom>
          <a:blipFill>
            <a:blip r:embed="rId2"/>
            <a:stretch>
              <a:fillRect l="0" t="0" r="0" b="0"/>
            </a:stretch>
          </a:blipFill>
        </p:spPr>
      </p:sp>
      <p:sp>
        <p:nvSpPr>
          <p:cNvPr name="TextBox 3" id="3"/>
          <p:cNvSpPr txBox="true"/>
          <p:nvPr/>
        </p:nvSpPr>
        <p:spPr>
          <a:xfrm rot="0">
            <a:off x="5396908" y="5465880"/>
            <a:ext cx="7494184" cy="721995"/>
          </a:xfrm>
          <a:prstGeom prst="rect">
            <a:avLst/>
          </a:prstGeom>
        </p:spPr>
        <p:txBody>
          <a:bodyPr anchor="t" rtlCol="false" tIns="0" lIns="0" bIns="0" rIns="0">
            <a:spAutoFit/>
          </a:bodyPr>
          <a:lstStyle/>
          <a:p>
            <a:pPr algn="ctr">
              <a:lnSpc>
                <a:spcPts val="5880"/>
              </a:lnSpc>
            </a:pPr>
            <a:r>
              <a:rPr lang="en-US" sz="4200">
                <a:solidFill>
                  <a:srgbClr val="545454"/>
                </a:solidFill>
                <a:latin typeface="Glacial Indifference"/>
              </a:rPr>
              <a:t>Store</a:t>
            </a:r>
          </a:p>
        </p:txBody>
      </p:sp>
      <p:sp>
        <p:nvSpPr>
          <p:cNvPr name="TextBox 4" id="4"/>
          <p:cNvSpPr txBox="true"/>
          <p:nvPr/>
        </p:nvSpPr>
        <p:spPr>
          <a:xfrm rot="0">
            <a:off x="2689734" y="8272145"/>
            <a:ext cx="12908532" cy="986155"/>
          </a:xfrm>
          <a:prstGeom prst="rect">
            <a:avLst/>
          </a:prstGeom>
        </p:spPr>
        <p:txBody>
          <a:bodyPr anchor="t" rtlCol="false" tIns="0" lIns="0" bIns="0" rIns="0">
            <a:spAutoFit/>
          </a:bodyPr>
          <a:lstStyle/>
          <a:p>
            <a:pPr algn="ctr">
              <a:lnSpc>
                <a:spcPts val="3919"/>
              </a:lnSpc>
            </a:pPr>
            <a:r>
              <a:rPr lang="en-US" sz="2799">
                <a:solidFill>
                  <a:srgbClr val="545454"/>
                </a:solidFill>
                <a:latin typeface="Glacial Indifference"/>
              </a:rPr>
              <a:t>Fungsi folder store pada nuxt project adalah untuk menyimpan file-file store Vuex yang digunakan untuk mengelola state aplikasi.</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46257" y="4831745"/>
            <a:ext cx="8413323" cy="4426555"/>
          </a:xfrm>
          <a:custGeom>
            <a:avLst/>
            <a:gdLst/>
            <a:ahLst/>
            <a:cxnLst/>
            <a:rect r="r" b="b" t="t" l="l"/>
            <a:pathLst>
              <a:path h="4426555" w="8413323">
                <a:moveTo>
                  <a:pt x="0" y="0"/>
                </a:moveTo>
                <a:lnTo>
                  <a:pt x="8413323" y="0"/>
                </a:lnTo>
                <a:lnTo>
                  <a:pt x="8413323" y="4426555"/>
                </a:lnTo>
                <a:lnTo>
                  <a:pt x="0" y="4426555"/>
                </a:lnTo>
                <a:lnTo>
                  <a:pt x="0" y="0"/>
                </a:lnTo>
                <a:close/>
              </a:path>
            </a:pathLst>
          </a:custGeom>
          <a:blipFill>
            <a:blip r:embed="rId2"/>
            <a:stretch>
              <a:fillRect l="0" t="0" r="0" b="0"/>
            </a:stretch>
          </a:blipFill>
        </p:spPr>
      </p:sp>
      <p:sp>
        <p:nvSpPr>
          <p:cNvPr name="TextBox 3" id="3"/>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Apa itu Vuex</a:t>
            </a:r>
          </a:p>
        </p:txBody>
      </p:sp>
      <p:sp>
        <p:nvSpPr>
          <p:cNvPr name="TextBox 4" id="4"/>
          <p:cNvSpPr txBox="true"/>
          <p:nvPr/>
        </p:nvSpPr>
        <p:spPr>
          <a:xfrm rot="0">
            <a:off x="1028700" y="2028788"/>
            <a:ext cx="16230600" cy="24720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Vuex adalah library yang memungkinkan Anda membuat store terpusat yang dapat diakses oleh semua komponen dalam aplikasi. Store Vuex terdiri dari state, getters, mutations, dan actions yang dapat Anda definisikan sesuai dengan kebutuhan Anda. Nuxt secara otomatis mengaktifkan store Vuex jika Anda membuat file index.js di dalam folder store. Nanti akan dibahas lebih dalam saat berhasil mendapatkan data dari API.</a:t>
            </a: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EBEBEB"/>
        </a:solidFill>
      </p:bgPr>
    </p:bg>
    <p:spTree>
      <p:nvGrpSpPr>
        <p:cNvPr id="1" name=""/>
        <p:cNvGrpSpPr/>
        <p:nvPr/>
      </p:nvGrpSpPr>
      <p:grpSpPr>
        <a:xfrm>
          <a:off x="0" y="0"/>
          <a:ext cx="0" cy="0"/>
          <a:chOff x="0" y="0"/>
          <a:chExt cx="0" cy="0"/>
        </a:xfrm>
      </p:grpSpPr>
      <p:sp>
        <p:nvSpPr>
          <p:cNvPr name="TextBox 2" id="2"/>
          <p:cNvSpPr txBox="true"/>
          <p:nvPr/>
        </p:nvSpPr>
        <p:spPr>
          <a:xfrm rot="0">
            <a:off x="7787742" y="3924300"/>
            <a:ext cx="2712517" cy="1219200"/>
          </a:xfrm>
          <a:prstGeom prst="rect">
            <a:avLst/>
          </a:prstGeom>
        </p:spPr>
        <p:txBody>
          <a:bodyPr anchor="t" rtlCol="false" tIns="0" lIns="0" bIns="0" rIns="0">
            <a:spAutoFit/>
          </a:bodyPr>
          <a:lstStyle/>
          <a:p>
            <a:pPr algn="ctr">
              <a:lnSpc>
                <a:spcPts val="9600"/>
              </a:lnSpc>
            </a:pPr>
            <a:r>
              <a:rPr lang="en-US" sz="8000">
                <a:solidFill>
                  <a:srgbClr val="363636"/>
                </a:solidFill>
                <a:latin typeface="Oswald Bold Italics"/>
              </a:rPr>
              <a:t>05</a:t>
            </a:r>
          </a:p>
        </p:txBody>
      </p:sp>
      <p:sp>
        <p:nvSpPr>
          <p:cNvPr name="TextBox 3" id="3"/>
          <p:cNvSpPr txBox="true"/>
          <p:nvPr/>
        </p:nvSpPr>
        <p:spPr>
          <a:xfrm rot="0">
            <a:off x="5105748" y="5405349"/>
            <a:ext cx="8076503" cy="704088"/>
          </a:xfrm>
          <a:prstGeom prst="rect">
            <a:avLst/>
          </a:prstGeom>
        </p:spPr>
        <p:txBody>
          <a:bodyPr anchor="t" rtlCol="false" tIns="0" lIns="0" bIns="0" rIns="0">
            <a:spAutoFit/>
          </a:bodyPr>
          <a:lstStyle/>
          <a:p>
            <a:pPr algn="ctr">
              <a:lnSpc>
                <a:spcPts val="5795"/>
              </a:lnSpc>
            </a:pPr>
            <a:r>
              <a:rPr lang="en-US" sz="4200" spc="411">
                <a:solidFill>
                  <a:srgbClr val="231F20"/>
                </a:solidFill>
                <a:latin typeface="DM Sans"/>
              </a:rPr>
              <a:t>LIFECYCLE VUE</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489001"/>
            <a:ext cx="8115300" cy="4769299"/>
          </a:xfrm>
          <a:custGeom>
            <a:avLst/>
            <a:gdLst/>
            <a:ahLst/>
            <a:cxnLst/>
            <a:rect r="r" b="b" t="t" l="l"/>
            <a:pathLst>
              <a:path h="4769299" w="8115300">
                <a:moveTo>
                  <a:pt x="0" y="0"/>
                </a:moveTo>
                <a:lnTo>
                  <a:pt x="8115300" y="0"/>
                </a:lnTo>
                <a:lnTo>
                  <a:pt x="8115300" y="4769299"/>
                </a:lnTo>
                <a:lnTo>
                  <a:pt x="0" y="4769299"/>
                </a:lnTo>
                <a:lnTo>
                  <a:pt x="0" y="0"/>
                </a:lnTo>
                <a:close/>
              </a:path>
            </a:pathLst>
          </a:custGeom>
          <a:blipFill>
            <a:blip r:embed="rId2"/>
            <a:stretch>
              <a:fillRect l="0" t="0" r="0" b="0"/>
            </a:stretch>
          </a:blipFill>
        </p:spPr>
      </p:sp>
      <p:sp>
        <p:nvSpPr>
          <p:cNvPr name="TextBox 3" id="3"/>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Creation</a:t>
            </a:r>
          </a:p>
        </p:txBody>
      </p:sp>
      <p:sp>
        <p:nvSpPr>
          <p:cNvPr name="TextBox 4" id="4"/>
          <p:cNvSpPr txBox="true"/>
          <p:nvPr/>
        </p:nvSpPr>
        <p:spPr>
          <a:xfrm rot="0">
            <a:off x="1028700" y="2028788"/>
            <a:ext cx="16230600" cy="19767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Tahapan ini terjadi ketika komponen Vue.js diinisialisasi, sebelum diproses oleh webpack dan sebelum ditambahkan ke DOM. Tahapan ini terdiri dari dua hooks, yaitu </a:t>
            </a:r>
            <a:r>
              <a:rPr lang="en-US" sz="2799">
                <a:solidFill>
                  <a:srgbClr val="545454"/>
                </a:solidFill>
                <a:latin typeface="Glacial Indifference Bold"/>
              </a:rPr>
              <a:t>beforeCreate</a:t>
            </a:r>
            <a:r>
              <a:rPr lang="en-US" sz="2799">
                <a:solidFill>
                  <a:srgbClr val="545454"/>
                </a:solidFill>
                <a:latin typeface="Glacial Indifference"/>
              </a:rPr>
              <a:t> dan </a:t>
            </a:r>
            <a:r>
              <a:rPr lang="en-US" sz="2799">
                <a:solidFill>
                  <a:srgbClr val="545454"/>
                </a:solidFill>
                <a:latin typeface="Glacial Indifference Bold"/>
              </a:rPr>
              <a:t>created</a:t>
            </a:r>
            <a:r>
              <a:rPr lang="en-US" sz="2799">
                <a:solidFill>
                  <a:srgbClr val="545454"/>
                </a:solidFill>
                <a:latin typeface="Glacial Indifference"/>
              </a:rPr>
              <a:t>. Hooks ini dapat digunakan untuk menyiapkan data, computed properties, methods, dan watchers. Contoh kode seperti ini:</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472268"/>
            <a:ext cx="8018483" cy="4786032"/>
          </a:xfrm>
          <a:custGeom>
            <a:avLst/>
            <a:gdLst/>
            <a:ahLst/>
            <a:cxnLst/>
            <a:rect r="r" b="b" t="t" l="l"/>
            <a:pathLst>
              <a:path h="4786032" w="8018483">
                <a:moveTo>
                  <a:pt x="0" y="0"/>
                </a:moveTo>
                <a:lnTo>
                  <a:pt x="8018483" y="0"/>
                </a:lnTo>
                <a:lnTo>
                  <a:pt x="8018483" y="4786032"/>
                </a:lnTo>
                <a:lnTo>
                  <a:pt x="0" y="4786032"/>
                </a:lnTo>
                <a:lnTo>
                  <a:pt x="0" y="0"/>
                </a:lnTo>
                <a:close/>
              </a:path>
            </a:pathLst>
          </a:custGeom>
          <a:blipFill>
            <a:blip r:embed="rId2"/>
            <a:stretch>
              <a:fillRect l="0" t="0" r="0" b="0"/>
            </a:stretch>
          </a:blipFill>
        </p:spPr>
      </p:sp>
      <p:sp>
        <p:nvSpPr>
          <p:cNvPr name="TextBox 3" id="3"/>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Mounting</a:t>
            </a:r>
          </a:p>
        </p:txBody>
      </p:sp>
      <p:sp>
        <p:nvSpPr>
          <p:cNvPr name="TextBox 4" id="4"/>
          <p:cNvSpPr txBox="true"/>
          <p:nvPr/>
        </p:nvSpPr>
        <p:spPr>
          <a:xfrm rot="0">
            <a:off x="1028700" y="2028788"/>
            <a:ext cx="16230600" cy="19767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Tahapan ini terjadi ketika komponen Vue.js ditambahkan ke DOM, setelah proses rendering selesai. Tahapan ini terdiri dari dua hooks, yaitu </a:t>
            </a:r>
            <a:r>
              <a:rPr lang="en-US" sz="2799">
                <a:solidFill>
                  <a:srgbClr val="545454"/>
                </a:solidFill>
                <a:latin typeface="Glacial Indifference Bold"/>
              </a:rPr>
              <a:t>beforeMount</a:t>
            </a:r>
            <a:r>
              <a:rPr lang="en-US" sz="2799">
                <a:solidFill>
                  <a:srgbClr val="545454"/>
                </a:solidFill>
                <a:latin typeface="Glacial Indifference"/>
              </a:rPr>
              <a:t> dan </a:t>
            </a:r>
            <a:r>
              <a:rPr lang="en-US" sz="2799">
                <a:solidFill>
                  <a:srgbClr val="545454"/>
                </a:solidFill>
                <a:latin typeface="Glacial Indifference Bold"/>
              </a:rPr>
              <a:t>mounted</a:t>
            </a:r>
            <a:r>
              <a:rPr lang="en-US" sz="2799">
                <a:solidFill>
                  <a:srgbClr val="545454"/>
                </a:solidFill>
                <a:latin typeface="Glacial Indifference"/>
              </a:rPr>
              <a:t>. Hooks ini dapat digunakan untuk mengakses dan memodifikasi DOM, atau untuk melakukan side effects yang membutuhkan akses ke DOM, Contoh Kode: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BEBEB"/>
        </a:solidFill>
      </p:bgPr>
    </p:bg>
    <p:spTree>
      <p:nvGrpSpPr>
        <p:cNvPr id="1" name=""/>
        <p:cNvGrpSpPr/>
        <p:nvPr/>
      </p:nvGrpSpPr>
      <p:grpSpPr>
        <a:xfrm>
          <a:off x="0" y="0"/>
          <a:ext cx="0" cy="0"/>
          <a:chOff x="0" y="0"/>
          <a:chExt cx="0" cy="0"/>
        </a:xfrm>
      </p:grpSpPr>
      <p:sp>
        <p:nvSpPr>
          <p:cNvPr name="TextBox 2" id="2"/>
          <p:cNvSpPr txBox="true"/>
          <p:nvPr/>
        </p:nvSpPr>
        <p:spPr>
          <a:xfrm rot="0">
            <a:off x="7787742" y="3924300"/>
            <a:ext cx="2712517" cy="1219200"/>
          </a:xfrm>
          <a:prstGeom prst="rect">
            <a:avLst/>
          </a:prstGeom>
        </p:spPr>
        <p:txBody>
          <a:bodyPr anchor="t" rtlCol="false" tIns="0" lIns="0" bIns="0" rIns="0">
            <a:spAutoFit/>
          </a:bodyPr>
          <a:lstStyle/>
          <a:p>
            <a:pPr algn="ctr">
              <a:lnSpc>
                <a:spcPts val="9600"/>
              </a:lnSpc>
            </a:pPr>
            <a:r>
              <a:rPr lang="en-US" sz="8000">
                <a:solidFill>
                  <a:srgbClr val="363636"/>
                </a:solidFill>
                <a:latin typeface="Oswald Bold Italics"/>
              </a:rPr>
              <a:t>02</a:t>
            </a:r>
          </a:p>
        </p:txBody>
      </p:sp>
      <p:sp>
        <p:nvSpPr>
          <p:cNvPr name="TextBox 3" id="3"/>
          <p:cNvSpPr txBox="true"/>
          <p:nvPr/>
        </p:nvSpPr>
        <p:spPr>
          <a:xfrm rot="0">
            <a:off x="5105748" y="5405349"/>
            <a:ext cx="8076503" cy="704088"/>
          </a:xfrm>
          <a:prstGeom prst="rect">
            <a:avLst/>
          </a:prstGeom>
        </p:spPr>
        <p:txBody>
          <a:bodyPr anchor="t" rtlCol="false" tIns="0" lIns="0" bIns="0" rIns="0">
            <a:spAutoFit/>
          </a:bodyPr>
          <a:lstStyle/>
          <a:p>
            <a:pPr algn="ctr">
              <a:lnSpc>
                <a:spcPts val="5795"/>
              </a:lnSpc>
            </a:pPr>
            <a:r>
              <a:rPr lang="en-US" sz="4200" spc="411">
                <a:solidFill>
                  <a:srgbClr val="231F20"/>
                </a:solidFill>
                <a:latin typeface="DM Sans"/>
              </a:rPr>
              <a:t>ABOUT VUE.JS &amp; NUXT.JS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498982"/>
            <a:ext cx="7824219" cy="4759318"/>
          </a:xfrm>
          <a:custGeom>
            <a:avLst/>
            <a:gdLst/>
            <a:ahLst/>
            <a:cxnLst/>
            <a:rect r="r" b="b" t="t" l="l"/>
            <a:pathLst>
              <a:path h="4759318" w="7824219">
                <a:moveTo>
                  <a:pt x="0" y="0"/>
                </a:moveTo>
                <a:lnTo>
                  <a:pt x="7824219" y="0"/>
                </a:lnTo>
                <a:lnTo>
                  <a:pt x="7824219" y="4759318"/>
                </a:lnTo>
                <a:lnTo>
                  <a:pt x="0" y="4759318"/>
                </a:lnTo>
                <a:lnTo>
                  <a:pt x="0" y="0"/>
                </a:lnTo>
                <a:close/>
              </a:path>
            </a:pathLst>
          </a:custGeom>
          <a:blipFill>
            <a:blip r:embed="rId2"/>
            <a:stretch>
              <a:fillRect l="0" t="0" r="0" b="0"/>
            </a:stretch>
          </a:blipFill>
        </p:spPr>
      </p:sp>
      <p:sp>
        <p:nvSpPr>
          <p:cNvPr name="TextBox 3" id="3"/>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Updating</a:t>
            </a:r>
          </a:p>
        </p:txBody>
      </p:sp>
      <p:sp>
        <p:nvSpPr>
          <p:cNvPr name="TextBox 4" id="4"/>
          <p:cNvSpPr txBox="true"/>
          <p:nvPr/>
        </p:nvSpPr>
        <p:spPr>
          <a:xfrm rot="0">
            <a:off x="1028700" y="2028788"/>
            <a:ext cx="16230600" cy="19767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Tahapan ini terjadi ketika komponen Vue.js diperbarui karena adanya perubahan state atau props. Tahapan ini terdiri dari dua hooks, yaitu </a:t>
            </a:r>
            <a:r>
              <a:rPr lang="en-US" sz="2799">
                <a:solidFill>
                  <a:srgbClr val="545454"/>
                </a:solidFill>
                <a:latin typeface="Glacial Indifference Bold"/>
              </a:rPr>
              <a:t>beforeUpdate</a:t>
            </a:r>
            <a:r>
              <a:rPr lang="en-US" sz="2799">
                <a:solidFill>
                  <a:srgbClr val="545454"/>
                </a:solidFill>
                <a:latin typeface="Glacial Indifference"/>
              </a:rPr>
              <a:t> dan </a:t>
            </a:r>
            <a:r>
              <a:rPr lang="en-US" sz="2799">
                <a:solidFill>
                  <a:srgbClr val="545454"/>
                </a:solidFill>
                <a:latin typeface="Glacial Indifference Bold"/>
              </a:rPr>
              <a:t>updated</a:t>
            </a:r>
            <a:r>
              <a:rPr lang="en-US" sz="2799">
                <a:solidFill>
                  <a:srgbClr val="545454"/>
                </a:solidFill>
                <a:latin typeface="Glacial Indifference"/>
              </a:rPr>
              <a:t>. Hooks ini dapat digunakan untuk mengakses state dan DOM sebelum dan sesudah diperbarui, atau untuk melakukan side effects yang terkait dengan perubahan state atau props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590253"/>
            <a:ext cx="8115300" cy="4884444"/>
          </a:xfrm>
          <a:custGeom>
            <a:avLst/>
            <a:gdLst/>
            <a:ahLst/>
            <a:cxnLst/>
            <a:rect r="r" b="b" t="t" l="l"/>
            <a:pathLst>
              <a:path h="4884444" w="8115300">
                <a:moveTo>
                  <a:pt x="0" y="0"/>
                </a:moveTo>
                <a:lnTo>
                  <a:pt x="8115300" y="0"/>
                </a:lnTo>
                <a:lnTo>
                  <a:pt x="8115300" y="4884444"/>
                </a:lnTo>
                <a:lnTo>
                  <a:pt x="0" y="4884444"/>
                </a:lnTo>
                <a:lnTo>
                  <a:pt x="0" y="0"/>
                </a:lnTo>
                <a:close/>
              </a:path>
            </a:pathLst>
          </a:custGeom>
          <a:blipFill>
            <a:blip r:embed="rId2"/>
            <a:stretch>
              <a:fillRect l="0" t="0" r="0" b="0"/>
            </a:stretch>
          </a:blipFill>
        </p:spPr>
      </p:sp>
      <p:sp>
        <p:nvSpPr>
          <p:cNvPr name="TextBox 3" id="3"/>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Destruction</a:t>
            </a:r>
          </a:p>
        </p:txBody>
      </p:sp>
      <p:sp>
        <p:nvSpPr>
          <p:cNvPr name="TextBox 4" id="4"/>
          <p:cNvSpPr txBox="true"/>
          <p:nvPr/>
        </p:nvSpPr>
        <p:spPr>
          <a:xfrm rot="0">
            <a:off x="1028700" y="2028788"/>
            <a:ext cx="16230600" cy="19767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Tahapan ini terjadi ketika komponen Vue.js dihancurkan, misalnya karena dihapus dari DOM atau di-switch oleh router. Tahapan ini terdiri dari dua hooks, yaitu </a:t>
            </a:r>
            <a:r>
              <a:rPr lang="en-US" sz="2799">
                <a:solidFill>
                  <a:srgbClr val="545454"/>
                </a:solidFill>
                <a:latin typeface="Glacial Indifference Bold"/>
              </a:rPr>
              <a:t>beforeDestroy</a:t>
            </a:r>
            <a:r>
              <a:rPr lang="en-US" sz="2799">
                <a:solidFill>
                  <a:srgbClr val="545454"/>
                </a:solidFill>
                <a:latin typeface="Glacial Indifference"/>
              </a:rPr>
              <a:t> dan </a:t>
            </a:r>
            <a:r>
              <a:rPr lang="en-US" sz="2799">
                <a:solidFill>
                  <a:srgbClr val="545454"/>
                </a:solidFill>
                <a:latin typeface="Glacial Indifference Bold"/>
              </a:rPr>
              <a:t>destroyed</a:t>
            </a:r>
            <a:r>
              <a:rPr lang="en-US" sz="2799">
                <a:solidFill>
                  <a:srgbClr val="545454"/>
                </a:solidFill>
                <a:latin typeface="Glacial Indifference"/>
              </a:rPr>
              <a:t>. Hooks ini dapat digunakan untuk membersihkan sumber daya, event listener, atau timer yang digunakan oleh komponen.</a:t>
            </a: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EBEBEB"/>
        </a:solidFill>
      </p:bgPr>
    </p:bg>
    <p:spTree>
      <p:nvGrpSpPr>
        <p:cNvPr id="1" name=""/>
        <p:cNvGrpSpPr/>
        <p:nvPr/>
      </p:nvGrpSpPr>
      <p:grpSpPr>
        <a:xfrm>
          <a:off x="0" y="0"/>
          <a:ext cx="0" cy="0"/>
          <a:chOff x="0" y="0"/>
          <a:chExt cx="0" cy="0"/>
        </a:xfrm>
      </p:grpSpPr>
      <p:sp>
        <p:nvSpPr>
          <p:cNvPr name="TextBox 2" id="2"/>
          <p:cNvSpPr txBox="true"/>
          <p:nvPr/>
        </p:nvSpPr>
        <p:spPr>
          <a:xfrm rot="0">
            <a:off x="7787742" y="3924300"/>
            <a:ext cx="2712517" cy="1219200"/>
          </a:xfrm>
          <a:prstGeom prst="rect">
            <a:avLst/>
          </a:prstGeom>
        </p:spPr>
        <p:txBody>
          <a:bodyPr anchor="t" rtlCol="false" tIns="0" lIns="0" bIns="0" rIns="0">
            <a:spAutoFit/>
          </a:bodyPr>
          <a:lstStyle/>
          <a:p>
            <a:pPr algn="ctr">
              <a:lnSpc>
                <a:spcPts val="9600"/>
              </a:lnSpc>
            </a:pPr>
            <a:r>
              <a:rPr lang="en-US" sz="8000">
                <a:solidFill>
                  <a:srgbClr val="363636"/>
                </a:solidFill>
                <a:latin typeface="Oswald Bold Italics"/>
              </a:rPr>
              <a:t>06</a:t>
            </a:r>
          </a:p>
        </p:txBody>
      </p:sp>
      <p:sp>
        <p:nvSpPr>
          <p:cNvPr name="TextBox 3" id="3"/>
          <p:cNvSpPr txBox="true"/>
          <p:nvPr/>
        </p:nvSpPr>
        <p:spPr>
          <a:xfrm rot="0">
            <a:off x="4410937" y="5405349"/>
            <a:ext cx="9466127" cy="704088"/>
          </a:xfrm>
          <a:prstGeom prst="rect">
            <a:avLst/>
          </a:prstGeom>
        </p:spPr>
        <p:txBody>
          <a:bodyPr anchor="t" rtlCol="false" tIns="0" lIns="0" bIns="0" rIns="0">
            <a:spAutoFit/>
          </a:bodyPr>
          <a:lstStyle/>
          <a:p>
            <a:pPr algn="ctr">
              <a:lnSpc>
                <a:spcPts val="5795"/>
              </a:lnSpc>
            </a:pPr>
            <a:r>
              <a:rPr lang="en-US" sz="4200" spc="411">
                <a:solidFill>
                  <a:srgbClr val="231F20"/>
                </a:solidFill>
                <a:latin typeface="DM Sans"/>
              </a:rPr>
              <a:t>STORE MANAGEMENT WITH API</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00966" y="2259652"/>
            <a:ext cx="8903906" cy="6998648"/>
          </a:xfrm>
          <a:custGeom>
            <a:avLst/>
            <a:gdLst/>
            <a:ahLst/>
            <a:cxnLst/>
            <a:rect r="r" b="b" t="t" l="l"/>
            <a:pathLst>
              <a:path h="6998648" w="8903906">
                <a:moveTo>
                  <a:pt x="0" y="0"/>
                </a:moveTo>
                <a:lnTo>
                  <a:pt x="8903905" y="0"/>
                </a:lnTo>
                <a:lnTo>
                  <a:pt x="8903905" y="6998648"/>
                </a:lnTo>
                <a:lnTo>
                  <a:pt x="0" y="6998648"/>
                </a:lnTo>
                <a:lnTo>
                  <a:pt x="0" y="0"/>
                </a:lnTo>
                <a:close/>
              </a:path>
            </a:pathLst>
          </a:custGeom>
          <a:blipFill>
            <a:blip r:embed="rId2"/>
            <a:stretch>
              <a:fillRect l="0" t="0" r="0" b="0"/>
            </a:stretch>
          </a:blipFill>
        </p:spPr>
      </p:sp>
      <p:sp>
        <p:nvSpPr>
          <p:cNvPr name="TextBox 3" id="3"/>
          <p:cNvSpPr txBox="true"/>
          <p:nvPr/>
        </p:nvSpPr>
        <p:spPr>
          <a:xfrm rot="0">
            <a:off x="1028700" y="952500"/>
            <a:ext cx="15648437"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Konsep Penerimaan Data Dari API</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36686" y="3528872"/>
            <a:ext cx="1614628" cy="1614628"/>
          </a:xfrm>
          <a:custGeom>
            <a:avLst/>
            <a:gdLst/>
            <a:ahLst/>
            <a:cxnLst/>
            <a:rect r="r" b="b" t="t" l="l"/>
            <a:pathLst>
              <a:path h="1614628" w="1614628">
                <a:moveTo>
                  <a:pt x="0" y="0"/>
                </a:moveTo>
                <a:lnTo>
                  <a:pt x="1614628" y="0"/>
                </a:lnTo>
                <a:lnTo>
                  <a:pt x="1614628" y="1614628"/>
                </a:lnTo>
                <a:lnTo>
                  <a:pt x="0" y="1614628"/>
                </a:lnTo>
                <a:lnTo>
                  <a:pt x="0" y="0"/>
                </a:lnTo>
                <a:close/>
              </a:path>
            </a:pathLst>
          </a:custGeom>
          <a:blipFill>
            <a:blip r:embed="rId2"/>
            <a:stretch>
              <a:fillRect l="0" t="0" r="0" b="0"/>
            </a:stretch>
          </a:blipFill>
        </p:spPr>
      </p:sp>
      <p:sp>
        <p:nvSpPr>
          <p:cNvPr name="TextBox 3" id="3"/>
          <p:cNvSpPr txBox="true"/>
          <p:nvPr/>
        </p:nvSpPr>
        <p:spPr>
          <a:xfrm rot="0">
            <a:off x="5396908" y="5465880"/>
            <a:ext cx="7494184" cy="1464945"/>
          </a:xfrm>
          <a:prstGeom prst="rect">
            <a:avLst/>
          </a:prstGeom>
        </p:spPr>
        <p:txBody>
          <a:bodyPr anchor="t" rtlCol="false" tIns="0" lIns="0" bIns="0" rIns="0">
            <a:spAutoFit/>
          </a:bodyPr>
          <a:lstStyle/>
          <a:p>
            <a:pPr algn="ctr">
              <a:lnSpc>
                <a:spcPts val="5880"/>
              </a:lnSpc>
            </a:pPr>
            <a:r>
              <a:rPr lang="en-US" sz="4200">
                <a:solidFill>
                  <a:srgbClr val="545454"/>
                </a:solidFill>
                <a:latin typeface="Glacial Indifference"/>
              </a:rPr>
              <a:t>Proses Mendapatkan Data Dari API</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1517117"/>
            <a:chOff x="0" y="0"/>
            <a:chExt cx="21640800" cy="2022822"/>
          </a:xfrm>
        </p:grpSpPr>
        <p:grpSp>
          <p:nvGrpSpPr>
            <p:cNvPr name="Group 3" id="3"/>
            <p:cNvGrpSpPr/>
            <p:nvPr/>
          </p:nvGrpSpPr>
          <p:grpSpPr>
            <a:xfrm rot="0">
              <a:off x="0" y="0"/>
              <a:ext cx="1361711" cy="136171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5" id="5"/>
            <p:cNvSpPr txBox="true"/>
            <p:nvPr/>
          </p:nvSpPr>
          <p:spPr>
            <a:xfrm rot="0">
              <a:off x="1683167" y="202489"/>
              <a:ext cx="19957633" cy="18203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Buat file actions.js, state.js, mutations.js dan getters.js di dalam folder store</a:t>
              </a:r>
            </a:p>
          </p:txBody>
        </p:sp>
        <p:sp>
          <p:nvSpPr>
            <p:cNvPr name="TextBox 6" id="6"/>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1</a:t>
              </a:r>
            </a:p>
          </p:txBody>
        </p:sp>
      </p:grpSp>
      <p:sp>
        <p:nvSpPr>
          <p:cNvPr name="Freeform 7" id="7"/>
          <p:cNvSpPr/>
          <p:nvPr/>
        </p:nvSpPr>
        <p:spPr>
          <a:xfrm flipH="false" flipV="false" rot="0">
            <a:off x="7533952" y="1973004"/>
            <a:ext cx="3803067" cy="2806541"/>
          </a:xfrm>
          <a:custGeom>
            <a:avLst/>
            <a:gdLst/>
            <a:ahLst/>
            <a:cxnLst/>
            <a:rect r="r" b="b" t="t" l="l"/>
            <a:pathLst>
              <a:path h="2806541" w="3803067">
                <a:moveTo>
                  <a:pt x="0" y="0"/>
                </a:moveTo>
                <a:lnTo>
                  <a:pt x="3803067" y="0"/>
                </a:lnTo>
                <a:lnTo>
                  <a:pt x="3803067" y="2806541"/>
                </a:lnTo>
                <a:lnTo>
                  <a:pt x="0" y="2806541"/>
                </a:lnTo>
                <a:lnTo>
                  <a:pt x="0" y="0"/>
                </a:lnTo>
                <a:close/>
              </a:path>
            </a:pathLst>
          </a:custGeom>
          <a:blipFill>
            <a:blip r:embed="rId2"/>
            <a:stretch>
              <a:fillRect l="0" t="0" r="0" b="0"/>
            </a:stretch>
          </a:blipFill>
        </p:spPr>
      </p:sp>
      <p:grpSp>
        <p:nvGrpSpPr>
          <p:cNvPr name="Group 8" id="8"/>
          <p:cNvGrpSpPr/>
          <p:nvPr/>
        </p:nvGrpSpPr>
        <p:grpSpPr>
          <a:xfrm rot="0">
            <a:off x="1028700" y="5143500"/>
            <a:ext cx="16230600" cy="1021283"/>
            <a:chOff x="0" y="0"/>
            <a:chExt cx="21640800" cy="1361711"/>
          </a:xfrm>
        </p:grpSpPr>
        <p:grpSp>
          <p:nvGrpSpPr>
            <p:cNvPr name="Group 9" id="9"/>
            <p:cNvGrpSpPr/>
            <p:nvPr/>
          </p:nvGrpSpPr>
          <p:grpSpPr>
            <a:xfrm rot="0">
              <a:off x="0" y="0"/>
              <a:ext cx="1361711" cy="136171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11" id="11"/>
            <p:cNvSpPr txBox="true"/>
            <p:nvPr/>
          </p:nvSpPr>
          <p:spPr>
            <a:xfrm rot="0">
              <a:off x="1683167" y="202489"/>
              <a:ext cx="19957633" cy="8805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Ketik kode ini pada file store/state.js</a:t>
              </a:r>
            </a:p>
          </p:txBody>
        </p:sp>
        <p:sp>
          <p:nvSpPr>
            <p:cNvPr name="TextBox 12" id="12"/>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2</a:t>
              </a:r>
            </a:p>
          </p:txBody>
        </p:sp>
      </p:grpSp>
      <p:sp>
        <p:nvSpPr>
          <p:cNvPr name="Freeform 13" id="13"/>
          <p:cNvSpPr/>
          <p:nvPr/>
        </p:nvSpPr>
        <p:spPr>
          <a:xfrm flipH="false" flipV="false" rot="0">
            <a:off x="2247802" y="6526733"/>
            <a:ext cx="6896198" cy="1943474"/>
          </a:xfrm>
          <a:custGeom>
            <a:avLst/>
            <a:gdLst/>
            <a:ahLst/>
            <a:cxnLst/>
            <a:rect r="r" b="b" t="t" l="l"/>
            <a:pathLst>
              <a:path h="1943474" w="6896198">
                <a:moveTo>
                  <a:pt x="0" y="0"/>
                </a:moveTo>
                <a:lnTo>
                  <a:pt x="6896198" y="0"/>
                </a:lnTo>
                <a:lnTo>
                  <a:pt x="6896198" y="1943474"/>
                </a:lnTo>
                <a:lnTo>
                  <a:pt x="0" y="1943474"/>
                </a:lnTo>
                <a:lnTo>
                  <a:pt x="0" y="0"/>
                </a:lnTo>
                <a:close/>
              </a:path>
            </a:pathLst>
          </a:custGeom>
          <a:blipFill>
            <a:blip r:embed="rId3"/>
            <a:stretch>
              <a:fillRect l="0" t="0" r="0" b="0"/>
            </a:stretch>
          </a:blipFill>
        </p:spPr>
      </p:sp>
      <p:sp>
        <p:nvSpPr>
          <p:cNvPr name="TextBox 14" id="14"/>
          <p:cNvSpPr txBox="true"/>
          <p:nvPr/>
        </p:nvSpPr>
        <p:spPr>
          <a:xfrm rot="0">
            <a:off x="2247802" y="6035878"/>
            <a:ext cx="2744592"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store/state.js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1021283"/>
            <a:chOff x="0" y="0"/>
            <a:chExt cx="21640800" cy="1361711"/>
          </a:xfrm>
        </p:grpSpPr>
        <p:grpSp>
          <p:nvGrpSpPr>
            <p:cNvPr name="Group 3" id="3"/>
            <p:cNvGrpSpPr/>
            <p:nvPr/>
          </p:nvGrpSpPr>
          <p:grpSpPr>
            <a:xfrm rot="0">
              <a:off x="0" y="0"/>
              <a:ext cx="1361711" cy="136171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5" id="5"/>
            <p:cNvSpPr txBox="true"/>
            <p:nvPr/>
          </p:nvSpPr>
          <p:spPr>
            <a:xfrm rot="0">
              <a:off x="1683167" y="202489"/>
              <a:ext cx="19957633" cy="8805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Ketik kode ini pada file store/mutations.js</a:t>
              </a:r>
            </a:p>
          </p:txBody>
        </p:sp>
        <p:sp>
          <p:nvSpPr>
            <p:cNvPr name="TextBox 6" id="6"/>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3</a:t>
              </a:r>
            </a:p>
          </p:txBody>
        </p:sp>
      </p:grpSp>
      <p:sp>
        <p:nvSpPr>
          <p:cNvPr name="Freeform 7" id="7"/>
          <p:cNvSpPr/>
          <p:nvPr/>
        </p:nvSpPr>
        <p:spPr>
          <a:xfrm flipH="false" flipV="false" rot="0">
            <a:off x="2226867" y="2609481"/>
            <a:ext cx="7725772" cy="2631856"/>
          </a:xfrm>
          <a:custGeom>
            <a:avLst/>
            <a:gdLst/>
            <a:ahLst/>
            <a:cxnLst/>
            <a:rect r="r" b="b" t="t" l="l"/>
            <a:pathLst>
              <a:path h="2631856" w="7725772">
                <a:moveTo>
                  <a:pt x="0" y="0"/>
                </a:moveTo>
                <a:lnTo>
                  <a:pt x="7725772" y="0"/>
                </a:lnTo>
                <a:lnTo>
                  <a:pt x="7725772" y="2631856"/>
                </a:lnTo>
                <a:lnTo>
                  <a:pt x="0" y="2631856"/>
                </a:lnTo>
                <a:lnTo>
                  <a:pt x="0" y="0"/>
                </a:lnTo>
                <a:close/>
              </a:path>
            </a:pathLst>
          </a:custGeom>
          <a:blipFill>
            <a:blip r:embed="rId2"/>
            <a:stretch>
              <a:fillRect l="0" t="0" r="0" b="0"/>
            </a:stretch>
          </a:blipFill>
        </p:spPr>
      </p:sp>
      <p:grpSp>
        <p:nvGrpSpPr>
          <p:cNvPr name="Group 8" id="8"/>
          <p:cNvGrpSpPr/>
          <p:nvPr/>
        </p:nvGrpSpPr>
        <p:grpSpPr>
          <a:xfrm rot="0">
            <a:off x="1028700" y="5619352"/>
            <a:ext cx="16230600" cy="1021283"/>
            <a:chOff x="0" y="0"/>
            <a:chExt cx="21640800" cy="1361711"/>
          </a:xfrm>
        </p:grpSpPr>
        <p:grpSp>
          <p:nvGrpSpPr>
            <p:cNvPr name="Group 9" id="9"/>
            <p:cNvGrpSpPr/>
            <p:nvPr/>
          </p:nvGrpSpPr>
          <p:grpSpPr>
            <a:xfrm rot="0">
              <a:off x="0" y="0"/>
              <a:ext cx="1361711" cy="136171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11" id="11"/>
            <p:cNvSpPr txBox="true"/>
            <p:nvPr/>
          </p:nvSpPr>
          <p:spPr>
            <a:xfrm rot="0">
              <a:off x="1683167" y="202489"/>
              <a:ext cx="19957633" cy="8805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Ketik kode ini pada file store/getters.js</a:t>
              </a:r>
            </a:p>
          </p:txBody>
        </p:sp>
        <p:sp>
          <p:nvSpPr>
            <p:cNvPr name="TextBox 12" id="12"/>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4</a:t>
              </a:r>
            </a:p>
          </p:txBody>
        </p:sp>
      </p:grpSp>
      <p:sp>
        <p:nvSpPr>
          <p:cNvPr name="Freeform 13" id="13"/>
          <p:cNvSpPr/>
          <p:nvPr/>
        </p:nvSpPr>
        <p:spPr>
          <a:xfrm flipH="false" flipV="false" rot="0">
            <a:off x="2226867" y="7021635"/>
            <a:ext cx="12225634" cy="1994709"/>
          </a:xfrm>
          <a:custGeom>
            <a:avLst/>
            <a:gdLst/>
            <a:ahLst/>
            <a:cxnLst/>
            <a:rect r="r" b="b" t="t" l="l"/>
            <a:pathLst>
              <a:path h="1994709" w="12225634">
                <a:moveTo>
                  <a:pt x="0" y="0"/>
                </a:moveTo>
                <a:lnTo>
                  <a:pt x="12225634" y="0"/>
                </a:lnTo>
                <a:lnTo>
                  <a:pt x="12225634" y="1994709"/>
                </a:lnTo>
                <a:lnTo>
                  <a:pt x="0" y="1994709"/>
                </a:lnTo>
                <a:lnTo>
                  <a:pt x="0" y="0"/>
                </a:lnTo>
                <a:close/>
              </a:path>
            </a:pathLst>
          </a:custGeom>
          <a:blipFill>
            <a:blip r:embed="rId3"/>
            <a:stretch>
              <a:fillRect l="0" t="0" r="0" b="0"/>
            </a:stretch>
          </a:blipFill>
        </p:spPr>
      </p:sp>
      <p:sp>
        <p:nvSpPr>
          <p:cNvPr name="TextBox 14" id="14"/>
          <p:cNvSpPr txBox="true"/>
          <p:nvPr/>
        </p:nvSpPr>
        <p:spPr>
          <a:xfrm rot="0">
            <a:off x="2226867" y="1983308"/>
            <a:ext cx="3330776"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store/mutations.js</a:t>
            </a:r>
          </a:p>
        </p:txBody>
      </p:sp>
      <p:sp>
        <p:nvSpPr>
          <p:cNvPr name="TextBox 15" id="15"/>
          <p:cNvSpPr txBox="true"/>
          <p:nvPr/>
        </p:nvSpPr>
        <p:spPr>
          <a:xfrm rot="0">
            <a:off x="2226867" y="6530780"/>
            <a:ext cx="3330776"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store/getters.js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1021283"/>
            <a:chOff x="0" y="0"/>
            <a:chExt cx="21640800" cy="1361711"/>
          </a:xfrm>
        </p:grpSpPr>
        <p:grpSp>
          <p:nvGrpSpPr>
            <p:cNvPr name="Group 3" id="3"/>
            <p:cNvGrpSpPr/>
            <p:nvPr/>
          </p:nvGrpSpPr>
          <p:grpSpPr>
            <a:xfrm rot="0">
              <a:off x="0" y="0"/>
              <a:ext cx="1361711" cy="136171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5" id="5"/>
            <p:cNvSpPr txBox="true"/>
            <p:nvPr/>
          </p:nvSpPr>
          <p:spPr>
            <a:xfrm rot="0">
              <a:off x="1683167" y="202489"/>
              <a:ext cx="19957633" cy="8805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Ketik kode ini pada file store/actions.js</a:t>
              </a:r>
            </a:p>
          </p:txBody>
        </p:sp>
        <p:sp>
          <p:nvSpPr>
            <p:cNvPr name="TextBox 6" id="6"/>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5</a:t>
              </a:r>
            </a:p>
          </p:txBody>
        </p:sp>
      </p:grpSp>
      <p:sp>
        <p:nvSpPr>
          <p:cNvPr name="Freeform 7" id="7"/>
          <p:cNvSpPr/>
          <p:nvPr/>
        </p:nvSpPr>
        <p:spPr>
          <a:xfrm flipH="false" flipV="false" rot="0">
            <a:off x="2321976" y="2049983"/>
            <a:ext cx="11059569" cy="7208317"/>
          </a:xfrm>
          <a:custGeom>
            <a:avLst/>
            <a:gdLst/>
            <a:ahLst/>
            <a:cxnLst/>
            <a:rect r="r" b="b" t="t" l="l"/>
            <a:pathLst>
              <a:path h="7208317" w="11059569">
                <a:moveTo>
                  <a:pt x="0" y="0"/>
                </a:moveTo>
                <a:lnTo>
                  <a:pt x="11059569" y="0"/>
                </a:lnTo>
                <a:lnTo>
                  <a:pt x="11059569" y="7208317"/>
                </a:lnTo>
                <a:lnTo>
                  <a:pt x="0" y="7208317"/>
                </a:lnTo>
                <a:lnTo>
                  <a:pt x="0" y="0"/>
                </a:lnTo>
                <a:close/>
              </a:path>
            </a:pathLst>
          </a:custGeom>
          <a:blipFill>
            <a:blip r:embed="rId2"/>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1021283"/>
            <a:chOff x="0" y="0"/>
            <a:chExt cx="21640800" cy="1361711"/>
          </a:xfrm>
        </p:grpSpPr>
        <p:grpSp>
          <p:nvGrpSpPr>
            <p:cNvPr name="Group 3" id="3"/>
            <p:cNvGrpSpPr/>
            <p:nvPr/>
          </p:nvGrpSpPr>
          <p:grpSpPr>
            <a:xfrm rot="0">
              <a:off x="0" y="0"/>
              <a:ext cx="1361711" cy="136171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5" id="5"/>
            <p:cNvSpPr txBox="true"/>
            <p:nvPr/>
          </p:nvSpPr>
          <p:spPr>
            <a:xfrm rot="0">
              <a:off x="1683167" y="202489"/>
              <a:ext cx="19957633" cy="8805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Ketik kode ini pada file pages/index.vue</a:t>
              </a:r>
            </a:p>
          </p:txBody>
        </p:sp>
        <p:sp>
          <p:nvSpPr>
            <p:cNvPr name="TextBox 6" id="6"/>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5</a:t>
              </a:r>
            </a:p>
          </p:txBody>
        </p:sp>
      </p:grpSp>
      <p:sp>
        <p:nvSpPr>
          <p:cNvPr name="Freeform 7" id="7"/>
          <p:cNvSpPr/>
          <p:nvPr/>
        </p:nvSpPr>
        <p:spPr>
          <a:xfrm flipH="false" flipV="false" rot="0">
            <a:off x="2342029" y="2023388"/>
            <a:ext cx="4853048" cy="7234912"/>
          </a:xfrm>
          <a:custGeom>
            <a:avLst/>
            <a:gdLst/>
            <a:ahLst/>
            <a:cxnLst/>
            <a:rect r="r" b="b" t="t" l="l"/>
            <a:pathLst>
              <a:path h="7234912" w="4853048">
                <a:moveTo>
                  <a:pt x="0" y="0"/>
                </a:moveTo>
                <a:lnTo>
                  <a:pt x="4853048" y="0"/>
                </a:lnTo>
                <a:lnTo>
                  <a:pt x="4853048" y="7234912"/>
                </a:lnTo>
                <a:lnTo>
                  <a:pt x="0" y="7234912"/>
                </a:lnTo>
                <a:lnTo>
                  <a:pt x="0" y="0"/>
                </a:lnTo>
                <a:close/>
              </a:path>
            </a:pathLst>
          </a:custGeom>
          <a:blipFill>
            <a:blip r:embed="rId2"/>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36686" y="3528872"/>
            <a:ext cx="1614628" cy="1614628"/>
          </a:xfrm>
          <a:custGeom>
            <a:avLst/>
            <a:gdLst/>
            <a:ahLst/>
            <a:cxnLst/>
            <a:rect r="r" b="b" t="t" l="l"/>
            <a:pathLst>
              <a:path h="1614628" w="1614628">
                <a:moveTo>
                  <a:pt x="0" y="0"/>
                </a:moveTo>
                <a:lnTo>
                  <a:pt x="1614628" y="0"/>
                </a:lnTo>
                <a:lnTo>
                  <a:pt x="1614628" y="1614628"/>
                </a:lnTo>
                <a:lnTo>
                  <a:pt x="0" y="1614628"/>
                </a:lnTo>
                <a:lnTo>
                  <a:pt x="0" y="0"/>
                </a:lnTo>
                <a:close/>
              </a:path>
            </a:pathLst>
          </a:custGeom>
          <a:blipFill>
            <a:blip r:embed="rId2"/>
            <a:stretch>
              <a:fillRect l="0" t="0" r="0" b="0"/>
            </a:stretch>
          </a:blipFill>
        </p:spPr>
      </p:sp>
      <p:sp>
        <p:nvSpPr>
          <p:cNvPr name="TextBox 3" id="3"/>
          <p:cNvSpPr txBox="true"/>
          <p:nvPr/>
        </p:nvSpPr>
        <p:spPr>
          <a:xfrm rot="0">
            <a:off x="5396908" y="5465880"/>
            <a:ext cx="7494184" cy="721995"/>
          </a:xfrm>
          <a:prstGeom prst="rect">
            <a:avLst/>
          </a:prstGeom>
        </p:spPr>
        <p:txBody>
          <a:bodyPr anchor="t" rtlCol="false" tIns="0" lIns="0" bIns="0" rIns="0">
            <a:spAutoFit/>
          </a:bodyPr>
          <a:lstStyle/>
          <a:p>
            <a:pPr algn="ctr">
              <a:lnSpc>
                <a:spcPts val="5880"/>
              </a:lnSpc>
            </a:pPr>
            <a:r>
              <a:rPr lang="en-US" sz="4200">
                <a:solidFill>
                  <a:srgbClr val="545454"/>
                </a:solidFill>
                <a:latin typeface="Glacial Indifference"/>
              </a:rPr>
              <a:t>Proses Simpan Data Ke API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71012" y="8535568"/>
            <a:ext cx="1021283" cy="102128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EBEB"/>
            </a:solidFill>
          </p:spPr>
        </p:sp>
      </p:grpSp>
      <p:sp>
        <p:nvSpPr>
          <p:cNvPr name="Freeform 4" id="4"/>
          <p:cNvSpPr/>
          <p:nvPr/>
        </p:nvSpPr>
        <p:spPr>
          <a:xfrm flipH="false" flipV="false" rot="0">
            <a:off x="10572750" y="0"/>
            <a:ext cx="7715250" cy="10287000"/>
          </a:xfrm>
          <a:custGeom>
            <a:avLst/>
            <a:gdLst/>
            <a:ahLst/>
            <a:cxnLst/>
            <a:rect r="r" b="b" t="t" l="l"/>
            <a:pathLst>
              <a:path h="10287000" w="7715250">
                <a:moveTo>
                  <a:pt x="0" y="0"/>
                </a:moveTo>
                <a:lnTo>
                  <a:pt x="7715250" y="0"/>
                </a:lnTo>
                <a:lnTo>
                  <a:pt x="7715250" y="10287000"/>
                </a:lnTo>
                <a:lnTo>
                  <a:pt x="0" y="10287000"/>
                </a:lnTo>
                <a:lnTo>
                  <a:pt x="0" y="0"/>
                </a:lnTo>
                <a:close/>
              </a:path>
            </a:pathLst>
          </a:custGeom>
          <a:blipFill>
            <a:blip r:embed="rId2"/>
            <a:stretch>
              <a:fillRect l="-16666" t="0" r="-16666" b="0"/>
            </a:stretch>
          </a:blipFill>
        </p:spPr>
      </p:sp>
      <p:grpSp>
        <p:nvGrpSpPr>
          <p:cNvPr name="Group 5" id="5"/>
          <p:cNvGrpSpPr/>
          <p:nvPr/>
        </p:nvGrpSpPr>
        <p:grpSpPr>
          <a:xfrm rot="0">
            <a:off x="10820197" y="8834120"/>
            <a:ext cx="7220355" cy="1158165"/>
            <a:chOff x="0" y="0"/>
            <a:chExt cx="1901657" cy="305031"/>
          </a:xfrm>
        </p:grpSpPr>
        <p:sp>
          <p:nvSpPr>
            <p:cNvPr name="Freeform 6" id="6"/>
            <p:cNvSpPr/>
            <p:nvPr/>
          </p:nvSpPr>
          <p:spPr>
            <a:xfrm flipH="false" flipV="false" rot="0">
              <a:off x="0" y="0"/>
              <a:ext cx="1901657" cy="305031"/>
            </a:xfrm>
            <a:custGeom>
              <a:avLst/>
              <a:gdLst/>
              <a:ahLst/>
              <a:cxnLst/>
              <a:rect r="r" b="b" t="t" l="l"/>
              <a:pathLst>
                <a:path h="305031" w="1901657">
                  <a:moveTo>
                    <a:pt x="54684" y="0"/>
                  </a:moveTo>
                  <a:lnTo>
                    <a:pt x="1846973" y="0"/>
                  </a:lnTo>
                  <a:cubicBezTo>
                    <a:pt x="1861476" y="0"/>
                    <a:pt x="1875386" y="5761"/>
                    <a:pt x="1885641" y="16017"/>
                  </a:cubicBezTo>
                  <a:cubicBezTo>
                    <a:pt x="1895896" y="26272"/>
                    <a:pt x="1901657" y="40181"/>
                    <a:pt x="1901657" y="54684"/>
                  </a:cubicBezTo>
                  <a:lnTo>
                    <a:pt x="1901657" y="250347"/>
                  </a:lnTo>
                  <a:cubicBezTo>
                    <a:pt x="1901657" y="280548"/>
                    <a:pt x="1877175" y="305031"/>
                    <a:pt x="1846973" y="305031"/>
                  </a:cubicBezTo>
                  <a:lnTo>
                    <a:pt x="54684" y="305031"/>
                  </a:lnTo>
                  <a:cubicBezTo>
                    <a:pt x="40181" y="305031"/>
                    <a:pt x="26272" y="299270"/>
                    <a:pt x="16017" y="289015"/>
                  </a:cubicBezTo>
                  <a:cubicBezTo>
                    <a:pt x="5761" y="278759"/>
                    <a:pt x="0" y="264850"/>
                    <a:pt x="0" y="250347"/>
                  </a:cubicBezTo>
                  <a:lnTo>
                    <a:pt x="0" y="54684"/>
                  </a:lnTo>
                  <a:cubicBezTo>
                    <a:pt x="0" y="24483"/>
                    <a:pt x="24483" y="0"/>
                    <a:pt x="54684" y="0"/>
                  </a:cubicBezTo>
                  <a:close/>
                </a:path>
              </a:pathLst>
            </a:custGeom>
            <a:solidFill>
              <a:srgbClr val="231F20"/>
            </a:solidFill>
          </p:spPr>
        </p:sp>
        <p:sp>
          <p:nvSpPr>
            <p:cNvPr name="TextBox 7" id="7"/>
            <p:cNvSpPr txBox="true"/>
            <p:nvPr/>
          </p:nvSpPr>
          <p:spPr>
            <a:xfrm>
              <a:off x="0" y="-38100"/>
              <a:ext cx="1901657" cy="343131"/>
            </a:xfrm>
            <a:prstGeom prst="rect">
              <a:avLst/>
            </a:prstGeom>
          </p:spPr>
          <p:txBody>
            <a:bodyPr anchor="ctr" rtlCol="false" tIns="50800" lIns="50800" bIns="50800" rIns="50800"/>
            <a:lstStyle/>
            <a:p>
              <a:pPr algn="ctr">
                <a:lnSpc>
                  <a:spcPts val="3483"/>
                </a:lnSpc>
              </a:pPr>
            </a:p>
          </p:txBody>
        </p:sp>
      </p:grpSp>
      <p:sp>
        <p:nvSpPr>
          <p:cNvPr name="TextBox 8" id="8"/>
          <p:cNvSpPr txBox="true"/>
          <p:nvPr/>
        </p:nvSpPr>
        <p:spPr>
          <a:xfrm rot="0">
            <a:off x="11392061" y="8965803"/>
            <a:ext cx="6076629" cy="856698"/>
          </a:xfrm>
          <a:prstGeom prst="rect">
            <a:avLst/>
          </a:prstGeom>
        </p:spPr>
        <p:txBody>
          <a:bodyPr anchor="t" rtlCol="false" tIns="0" lIns="0" bIns="0" rIns="0">
            <a:spAutoFit/>
          </a:bodyPr>
          <a:lstStyle/>
          <a:p>
            <a:pPr>
              <a:lnSpc>
                <a:spcPts val="3483"/>
              </a:lnSpc>
            </a:pPr>
            <a:r>
              <a:rPr lang="en-US" sz="2524" spc="247">
                <a:solidFill>
                  <a:srgbClr val="EBEBEB"/>
                </a:solidFill>
                <a:latin typeface="DM Sans"/>
              </a:rPr>
              <a:t>“VUE DIBACA VIEW” - </a:t>
            </a:r>
            <a:r>
              <a:rPr lang="en-US" sz="2524" spc="247">
                <a:solidFill>
                  <a:srgbClr val="EBEBEB"/>
                </a:solidFill>
                <a:latin typeface="DM Sans Bold"/>
              </a:rPr>
              <a:t>EVAN YOU ( THE CREATOR OF VUE.JS)</a:t>
            </a:r>
          </a:p>
        </p:txBody>
      </p:sp>
      <p:sp>
        <p:nvSpPr>
          <p:cNvPr name="TextBox 9" id="9"/>
          <p:cNvSpPr txBox="true"/>
          <p:nvPr/>
        </p:nvSpPr>
        <p:spPr>
          <a:xfrm rot="0">
            <a:off x="1028700" y="6123562"/>
            <a:ext cx="6792693" cy="1657985"/>
          </a:xfrm>
          <a:prstGeom prst="rect">
            <a:avLst/>
          </a:prstGeom>
        </p:spPr>
        <p:txBody>
          <a:bodyPr anchor="t" rtlCol="false" tIns="0" lIns="0" bIns="0" rIns="0">
            <a:spAutoFit/>
          </a:bodyPr>
          <a:lstStyle/>
          <a:p>
            <a:pPr>
              <a:lnSpc>
                <a:spcPts val="4479"/>
              </a:lnSpc>
            </a:pPr>
            <a:r>
              <a:rPr lang="en-US" sz="2799">
                <a:solidFill>
                  <a:srgbClr val="545454"/>
                </a:solidFill>
                <a:latin typeface="Glacial Indifference"/>
              </a:rPr>
              <a:t>Vue.js (vue) adalah </a:t>
            </a:r>
            <a:r>
              <a:rPr lang="en-US" sz="2799">
                <a:solidFill>
                  <a:srgbClr val="FF3131"/>
                </a:solidFill>
                <a:latin typeface="Glacial Indifference Bold"/>
              </a:rPr>
              <a:t>framework</a:t>
            </a:r>
            <a:r>
              <a:rPr lang="en-US" sz="2799">
                <a:solidFill>
                  <a:srgbClr val="545454"/>
                </a:solidFill>
                <a:latin typeface="Glacial Indifference"/>
              </a:rPr>
              <a:t> </a:t>
            </a:r>
            <a:r>
              <a:rPr lang="en-US" sz="2799">
                <a:solidFill>
                  <a:srgbClr val="0097B2"/>
                </a:solidFill>
                <a:latin typeface="Glacial Indifference Bold"/>
              </a:rPr>
              <a:t>javascript</a:t>
            </a:r>
            <a:r>
              <a:rPr lang="en-US" sz="2799">
                <a:solidFill>
                  <a:srgbClr val="545454"/>
                </a:solidFill>
                <a:latin typeface="Glacial Indifference"/>
              </a:rPr>
              <a:t> yang membuat pembuatan </a:t>
            </a:r>
            <a:r>
              <a:rPr lang="en-US" sz="2799">
                <a:solidFill>
                  <a:srgbClr val="FF914D"/>
                </a:solidFill>
                <a:latin typeface="Glacial Indifference Bold"/>
              </a:rPr>
              <a:t>frontend web</a:t>
            </a:r>
            <a:r>
              <a:rPr lang="en-US" sz="2799">
                <a:solidFill>
                  <a:srgbClr val="545454"/>
                </a:solidFill>
                <a:latin typeface="Glacial Indifference"/>
              </a:rPr>
              <a:t>  interaktif dan </a:t>
            </a:r>
            <a:r>
              <a:rPr lang="en-US" sz="2799">
                <a:solidFill>
                  <a:srgbClr val="004AAD"/>
                </a:solidFill>
                <a:latin typeface="Glacial Indifference Bold"/>
              </a:rPr>
              <a:t>reaktif</a:t>
            </a:r>
            <a:r>
              <a:rPr lang="en-US" sz="2799">
                <a:solidFill>
                  <a:srgbClr val="545454"/>
                </a:solidFill>
                <a:latin typeface="Glacial Indifference"/>
              </a:rPr>
              <a:t> menjadi lebih mudah.</a:t>
            </a:r>
          </a:p>
        </p:txBody>
      </p:sp>
      <p:sp>
        <p:nvSpPr>
          <p:cNvPr name="TextBox 10" id="10"/>
          <p:cNvSpPr txBox="true"/>
          <p:nvPr/>
        </p:nvSpPr>
        <p:spPr>
          <a:xfrm rot="0">
            <a:off x="1028700" y="3038475"/>
            <a:ext cx="4871495" cy="2105025"/>
          </a:xfrm>
          <a:prstGeom prst="rect">
            <a:avLst/>
          </a:prstGeom>
        </p:spPr>
        <p:txBody>
          <a:bodyPr anchor="t" rtlCol="false" tIns="0" lIns="0" bIns="0" rIns="0">
            <a:spAutoFit/>
          </a:bodyPr>
          <a:lstStyle/>
          <a:p>
            <a:pPr>
              <a:lnSpc>
                <a:spcPts val="8400"/>
              </a:lnSpc>
            </a:pPr>
            <a:r>
              <a:rPr lang="en-US" sz="6000">
                <a:solidFill>
                  <a:srgbClr val="231F20"/>
                </a:solidFill>
                <a:latin typeface="League Spartan"/>
              </a:rPr>
              <a:t>Apa Itu Vue.js </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1021283"/>
            <a:chOff x="0" y="0"/>
            <a:chExt cx="21640800" cy="1361711"/>
          </a:xfrm>
        </p:grpSpPr>
        <p:grpSp>
          <p:nvGrpSpPr>
            <p:cNvPr name="Group 3" id="3"/>
            <p:cNvGrpSpPr/>
            <p:nvPr/>
          </p:nvGrpSpPr>
          <p:grpSpPr>
            <a:xfrm rot="0">
              <a:off x="0" y="0"/>
              <a:ext cx="1361711" cy="136171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5" id="5"/>
            <p:cNvSpPr txBox="true"/>
            <p:nvPr/>
          </p:nvSpPr>
          <p:spPr>
            <a:xfrm rot="0">
              <a:off x="1683167" y="202489"/>
              <a:ext cx="19957633" cy="8805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Ketik kode seperti ini pada actions.js</a:t>
              </a:r>
            </a:p>
          </p:txBody>
        </p:sp>
        <p:sp>
          <p:nvSpPr>
            <p:cNvPr name="TextBox 6" id="6"/>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1</a:t>
              </a:r>
            </a:p>
          </p:txBody>
        </p:sp>
      </p:grpSp>
      <p:sp>
        <p:nvSpPr>
          <p:cNvPr name="Freeform 7" id="7"/>
          <p:cNvSpPr/>
          <p:nvPr/>
        </p:nvSpPr>
        <p:spPr>
          <a:xfrm flipH="false" flipV="false" rot="0">
            <a:off x="2305027" y="2572848"/>
            <a:ext cx="5882476" cy="6685452"/>
          </a:xfrm>
          <a:custGeom>
            <a:avLst/>
            <a:gdLst/>
            <a:ahLst/>
            <a:cxnLst/>
            <a:rect r="r" b="b" t="t" l="l"/>
            <a:pathLst>
              <a:path h="6685452" w="5882476">
                <a:moveTo>
                  <a:pt x="0" y="0"/>
                </a:moveTo>
                <a:lnTo>
                  <a:pt x="5882476" y="0"/>
                </a:lnTo>
                <a:lnTo>
                  <a:pt x="5882476" y="6685452"/>
                </a:lnTo>
                <a:lnTo>
                  <a:pt x="0" y="6685452"/>
                </a:lnTo>
                <a:lnTo>
                  <a:pt x="0" y="0"/>
                </a:lnTo>
                <a:close/>
              </a:path>
            </a:pathLst>
          </a:custGeom>
          <a:blipFill>
            <a:blip r:embed="rId2"/>
            <a:stretch>
              <a:fillRect l="0" t="0" r="0" b="0"/>
            </a:stretch>
          </a:blipFill>
        </p:spPr>
      </p:sp>
      <p:sp>
        <p:nvSpPr>
          <p:cNvPr name="TextBox 8" id="8"/>
          <p:cNvSpPr txBox="true"/>
          <p:nvPr/>
        </p:nvSpPr>
        <p:spPr>
          <a:xfrm rot="0">
            <a:off x="2321444" y="1983308"/>
            <a:ext cx="2744592"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store/actions.js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1517117"/>
            <a:chOff x="0" y="0"/>
            <a:chExt cx="21640800" cy="2022822"/>
          </a:xfrm>
        </p:grpSpPr>
        <p:grpSp>
          <p:nvGrpSpPr>
            <p:cNvPr name="Group 3" id="3"/>
            <p:cNvGrpSpPr/>
            <p:nvPr/>
          </p:nvGrpSpPr>
          <p:grpSpPr>
            <a:xfrm rot="0">
              <a:off x="0" y="0"/>
              <a:ext cx="1361711" cy="136171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5454"/>
              </a:solidFill>
            </p:spPr>
          </p:sp>
        </p:grpSp>
        <p:sp>
          <p:nvSpPr>
            <p:cNvPr name="TextBox 5" id="5"/>
            <p:cNvSpPr txBox="true"/>
            <p:nvPr/>
          </p:nvSpPr>
          <p:spPr>
            <a:xfrm rot="0">
              <a:off x="1683167" y="202489"/>
              <a:ext cx="19957633" cy="1820333"/>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Untuk mentrigger fungsi yang sudah dibuat pada file actions.js, tambahkan kode berikut pada</a:t>
              </a:r>
            </a:p>
          </p:txBody>
        </p:sp>
        <p:sp>
          <p:nvSpPr>
            <p:cNvPr name="TextBox 6" id="6"/>
            <p:cNvSpPr txBox="true"/>
            <p:nvPr/>
          </p:nvSpPr>
          <p:spPr>
            <a:xfrm rot="0">
              <a:off x="439370" y="340919"/>
              <a:ext cx="482972" cy="622723"/>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2</a:t>
              </a:r>
            </a:p>
          </p:txBody>
        </p:sp>
      </p:grpSp>
      <p:sp>
        <p:nvSpPr>
          <p:cNvPr name="Freeform 7" id="7"/>
          <p:cNvSpPr/>
          <p:nvPr/>
        </p:nvSpPr>
        <p:spPr>
          <a:xfrm flipH="false" flipV="false" rot="0">
            <a:off x="7274210" y="2894990"/>
            <a:ext cx="6203241" cy="6453987"/>
          </a:xfrm>
          <a:custGeom>
            <a:avLst/>
            <a:gdLst/>
            <a:ahLst/>
            <a:cxnLst/>
            <a:rect r="r" b="b" t="t" l="l"/>
            <a:pathLst>
              <a:path h="6453987" w="6203241">
                <a:moveTo>
                  <a:pt x="0" y="0"/>
                </a:moveTo>
                <a:lnTo>
                  <a:pt x="6203241" y="0"/>
                </a:lnTo>
                <a:lnTo>
                  <a:pt x="6203241" y="6453987"/>
                </a:lnTo>
                <a:lnTo>
                  <a:pt x="0" y="6453987"/>
                </a:lnTo>
                <a:lnTo>
                  <a:pt x="0" y="0"/>
                </a:lnTo>
                <a:close/>
              </a:path>
            </a:pathLst>
          </a:custGeom>
          <a:blipFill>
            <a:blip r:embed="rId2"/>
            <a:stretch>
              <a:fillRect l="0" t="0" r="0" b="0"/>
            </a:stretch>
          </a:blipFill>
        </p:spPr>
      </p:sp>
      <p:sp>
        <p:nvSpPr>
          <p:cNvPr name="TextBox 8" id="8"/>
          <p:cNvSpPr txBox="true"/>
          <p:nvPr/>
        </p:nvSpPr>
        <p:spPr>
          <a:xfrm rot="0">
            <a:off x="2561183" y="2995796"/>
            <a:ext cx="4565950" cy="4908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Bold"/>
              </a:rPr>
              <a:t>components/FormNama.js</a:t>
            </a:r>
          </a:p>
        </p:txBody>
      </p:sp>
    </p:spTree>
  </p:cSld>
  <p:clrMapOvr>
    <a:masterClrMapping/>
  </p:clrMapOvr>
</p:sld>
</file>

<file path=ppt/slides/slide6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90320" y="3844925"/>
            <a:ext cx="12507360" cy="2730500"/>
          </a:xfrm>
          <a:prstGeom prst="rect">
            <a:avLst/>
          </a:prstGeom>
        </p:spPr>
        <p:txBody>
          <a:bodyPr anchor="t" rtlCol="false" tIns="0" lIns="0" bIns="0" rIns="0">
            <a:spAutoFit/>
          </a:bodyPr>
          <a:lstStyle/>
          <a:p>
            <a:pPr algn="ctr">
              <a:lnSpc>
                <a:spcPts val="10599"/>
              </a:lnSpc>
            </a:pPr>
            <a:r>
              <a:rPr lang="en-US" sz="9999">
                <a:solidFill>
                  <a:srgbClr val="545454"/>
                </a:solidFill>
                <a:latin typeface="League Spartan"/>
              </a:rPr>
              <a:t>Thank you</a:t>
            </a:r>
          </a:p>
          <a:p>
            <a:pPr algn="ctr">
              <a:lnSpc>
                <a:spcPts val="10599"/>
              </a:lnSpc>
            </a:pPr>
            <a:r>
              <a:rPr lang="en-US" sz="9999">
                <a:solidFill>
                  <a:srgbClr val="545454"/>
                </a:solidFill>
                <a:latin typeface="League Spartan"/>
              </a:rPr>
              <a:t>for listening!</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52500"/>
            <a:ext cx="4871495"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Javascript</a:t>
            </a:r>
          </a:p>
        </p:txBody>
      </p:sp>
      <p:sp>
        <p:nvSpPr>
          <p:cNvPr name="TextBox 3" id="3"/>
          <p:cNvSpPr txBox="true"/>
          <p:nvPr/>
        </p:nvSpPr>
        <p:spPr>
          <a:xfrm rot="0">
            <a:off x="1028700" y="1983322"/>
            <a:ext cx="4871495" cy="24720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Bahasa pemrograman yang didukung oleh semua browser. Yang memungkinkan kita untuk memanipulasi halaman yang sedang berjalan.</a:t>
            </a:r>
          </a:p>
        </p:txBody>
      </p:sp>
      <p:sp>
        <p:nvSpPr>
          <p:cNvPr name="TextBox 4" id="4"/>
          <p:cNvSpPr txBox="true"/>
          <p:nvPr/>
        </p:nvSpPr>
        <p:spPr>
          <a:xfrm rot="0">
            <a:off x="6625921" y="952500"/>
            <a:ext cx="5204075"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Framework</a:t>
            </a:r>
          </a:p>
        </p:txBody>
      </p:sp>
      <p:sp>
        <p:nvSpPr>
          <p:cNvPr name="TextBox 5" id="5"/>
          <p:cNvSpPr txBox="true"/>
          <p:nvPr/>
        </p:nvSpPr>
        <p:spPr>
          <a:xfrm rot="0">
            <a:off x="6625921" y="1983322"/>
            <a:ext cx="5204075" cy="24720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Framework adalah perpustakaan (pihak ketiga) yang mengekspos fungsi-fungsi utilitas tertentu untuk mempermudah dalam membangun aplikasi.</a:t>
            </a:r>
          </a:p>
        </p:txBody>
      </p:sp>
      <p:sp>
        <p:nvSpPr>
          <p:cNvPr name="TextBox 6" id="6"/>
          <p:cNvSpPr txBox="true"/>
          <p:nvPr/>
        </p:nvSpPr>
        <p:spPr>
          <a:xfrm rot="0">
            <a:off x="12420800" y="952500"/>
            <a:ext cx="4871495"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Reaktif</a:t>
            </a:r>
          </a:p>
        </p:txBody>
      </p:sp>
      <p:sp>
        <p:nvSpPr>
          <p:cNvPr name="TextBox 7" id="7"/>
          <p:cNvSpPr txBox="true"/>
          <p:nvPr/>
        </p:nvSpPr>
        <p:spPr>
          <a:xfrm rot="0">
            <a:off x="12420800" y="1983322"/>
            <a:ext cx="4871495" cy="29673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Aplikasi dapat bereaksi langsung terhadap inputan pengguna dan memperbarui tampilan secara dinamis (contoh: untuk menampilkan overlay atau input validation )</a:t>
            </a:r>
          </a:p>
        </p:txBody>
      </p:sp>
      <p:sp>
        <p:nvSpPr>
          <p:cNvPr name="TextBox 8" id="8"/>
          <p:cNvSpPr txBox="true"/>
          <p:nvPr/>
        </p:nvSpPr>
        <p:spPr>
          <a:xfrm rot="0">
            <a:off x="16581489" y="8776970"/>
            <a:ext cx="362229" cy="481330"/>
          </a:xfrm>
          <a:prstGeom prst="rect">
            <a:avLst/>
          </a:prstGeom>
        </p:spPr>
        <p:txBody>
          <a:bodyPr anchor="t" rtlCol="false" tIns="0" lIns="0" bIns="0" rIns="0">
            <a:spAutoFit/>
          </a:bodyPr>
          <a:lstStyle/>
          <a:p>
            <a:pPr algn="ctr">
              <a:lnSpc>
                <a:spcPts val="3919"/>
              </a:lnSpc>
            </a:pPr>
            <a:r>
              <a:rPr lang="en-US" sz="2799">
                <a:solidFill>
                  <a:srgbClr val="EBEBEB"/>
                </a:solidFill>
                <a:latin typeface="Poppins Light"/>
              </a:rPr>
              <a:t>3</a:t>
            </a:r>
          </a:p>
        </p:txBody>
      </p:sp>
      <p:sp>
        <p:nvSpPr>
          <p:cNvPr name="TextBox 9" id="9"/>
          <p:cNvSpPr txBox="true"/>
          <p:nvPr/>
        </p:nvSpPr>
        <p:spPr>
          <a:xfrm rot="0">
            <a:off x="1028700" y="5675279"/>
            <a:ext cx="4871495"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Frontend Web</a:t>
            </a:r>
          </a:p>
        </p:txBody>
      </p:sp>
      <p:sp>
        <p:nvSpPr>
          <p:cNvPr name="TextBox 10" id="10"/>
          <p:cNvSpPr txBox="true"/>
          <p:nvPr/>
        </p:nvSpPr>
        <p:spPr>
          <a:xfrm rot="0">
            <a:off x="1028700" y="6707154"/>
            <a:ext cx="4871495" cy="14814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Semua yang dilihat oleh pengguna didalam sebuah website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36191" y="1889003"/>
            <a:ext cx="3815617" cy="3254497"/>
          </a:xfrm>
          <a:custGeom>
            <a:avLst/>
            <a:gdLst/>
            <a:ahLst/>
            <a:cxnLst/>
            <a:rect r="r" b="b" t="t" l="l"/>
            <a:pathLst>
              <a:path h="3254497" w="3815617">
                <a:moveTo>
                  <a:pt x="0" y="0"/>
                </a:moveTo>
                <a:lnTo>
                  <a:pt x="3815618" y="0"/>
                </a:lnTo>
                <a:lnTo>
                  <a:pt x="3815618" y="3254497"/>
                </a:lnTo>
                <a:lnTo>
                  <a:pt x="0" y="3254497"/>
                </a:lnTo>
                <a:lnTo>
                  <a:pt x="0" y="0"/>
                </a:lnTo>
                <a:close/>
              </a:path>
            </a:pathLst>
          </a:custGeom>
          <a:blipFill>
            <a:blip r:embed="rId2"/>
            <a:stretch>
              <a:fillRect l="0" t="0" r="0" b="0"/>
            </a:stretch>
          </a:blipFill>
        </p:spPr>
      </p:sp>
      <p:sp>
        <p:nvSpPr>
          <p:cNvPr name="TextBox 3" id="3"/>
          <p:cNvSpPr txBox="true"/>
          <p:nvPr/>
        </p:nvSpPr>
        <p:spPr>
          <a:xfrm rot="0">
            <a:off x="5396908" y="5465880"/>
            <a:ext cx="7494184" cy="1464945"/>
          </a:xfrm>
          <a:prstGeom prst="rect">
            <a:avLst/>
          </a:prstGeom>
        </p:spPr>
        <p:txBody>
          <a:bodyPr anchor="t" rtlCol="false" tIns="0" lIns="0" bIns="0" rIns="0">
            <a:spAutoFit/>
          </a:bodyPr>
          <a:lstStyle/>
          <a:p>
            <a:pPr algn="ctr">
              <a:lnSpc>
                <a:spcPts val="5880"/>
              </a:lnSpc>
            </a:pPr>
            <a:r>
              <a:rPr lang="en-US" sz="4200">
                <a:solidFill>
                  <a:srgbClr val="545454"/>
                </a:solidFill>
                <a:latin typeface="Glacial Indifference"/>
              </a:rPr>
              <a:t>Berbagai cara dalam memanfaatkan Vue.js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217231"/>
            <a:ext cx="6832997" cy="3610342"/>
          </a:xfrm>
          <a:custGeom>
            <a:avLst/>
            <a:gdLst/>
            <a:ahLst/>
            <a:cxnLst/>
            <a:rect r="r" b="b" t="t" l="l"/>
            <a:pathLst>
              <a:path h="3610342" w="6832997">
                <a:moveTo>
                  <a:pt x="0" y="0"/>
                </a:moveTo>
                <a:lnTo>
                  <a:pt x="6832997" y="0"/>
                </a:lnTo>
                <a:lnTo>
                  <a:pt x="6832997" y="3610343"/>
                </a:lnTo>
                <a:lnTo>
                  <a:pt x="0" y="3610343"/>
                </a:lnTo>
                <a:lnTo>
                  <a:pt x="0" y="0"/>
                </a:lnTo>
                <a:close/>
              </a:path>
            </a:pathLst>
          </a:custGeom>
          <a:blipFill>
            <a:blip r:embed="rId2"/>
            <a:stretch>
              <a:fillRect l="0" t="0" r="0" b="0"/>
            </a:stretch>
          </a:blipFill>
        </p:spPr>
      </p:sp>
      <p:sp>
        <p:nvSpPr>
          <p:cNvPr name="Freeform 3" id="3"/>
          <p:cNvSpPr/>
          <p:nvPr/>
        </p:nvSpPr>
        <p:spPr>
          <a:xfrm flipH="false" flipV="false" rot="0">
            <a:off x="9144000" y="2217231"/>
            <a:ext cx="6832997" cy="3860200"/>
          </a:xfrm>
          <a:custGeom>
            <a:avLst/>
            <a:gdLst/>
            <a:ahLst/>
            <a:cxnLst/>
            <a:rect r="r" b="b" t="t" l="l"/>
            <a:pathLst>
              <a:path h="3860200" w="6832997">
                <a:moveTo>
                  <a:pt x="0" y="0"/>
                </a:moveTo>
                <a:lnTo>
                  <a:pt x="6832997" y="0"/>
                </a:lnTo>
                <a:lnTo>
                  <a:pt x="6832997" y="3860200"/>
                </a:lnTo>
                <a:lnTo>
                  <a:pt x="0" y="3860200"/>
                </a:lnTo>
                <a:lnTo>
                  <a:pt x="0" y="0"/>
                </a:lnTo>
                <a:close/>
              </a:path>
            </a:pathLst>
          </a:custGeom>
          <a:blipFill>
            <a:blip r:embed="rId3"/>
            <a:stretch>
              <a:fillRect l="0" t="0" r="0" b="0"/>
            </a:stretch>
          </a:blipFill>
        </p:spPr>
      </p:sp>
      <p:sp>
        <p:nvSpPr>
          <p:cNvPr name="TextBox 4" id="4"/>
          <p:cNvSpPr txBox="true"/>
          <p:nvPr/>
        </p:nvSpPr>
        <p:spPr>
          <a:xfrm rot="0">
            <a:off x="1028700" y="952500"/>
            <a:ext cx="8115300"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Hanya sebagian Vue.js</a:t>
            </a:r>
          </a:p>
        </p:txBody>
      </p:sp>
      <p:sp>
        <p:nvSpPr>
          <p:cNvPr name="TextBox 5" id="5"/>
          <p:cNvSpPr txBox="true"/>
          <p:nvPr/>
        </p:nvSpPr>
        <p:spPr>
          <a:xfrm rot="0">
            <a:off x="9144000" y="952500"/>
            <a:ext cx="8115300" cy="679450"/>
          </a:xfrm>
          <a:prstGeom prst="rect">
            <a:avLst/>
          </a:prstGeom>
        </p:spPr>
        <p:txBody>
          <a:bodyPr anchor="t" rtlCol="false" tIns="0" lIns="0" bIns="0" rIns="0">
            <a:spAutoFit/>
          </a:bodyPr>
          <a:lstStyle/>
          <a:p>
            <a:pPr>
              <a:lnSpc>
                <a:spcPts val="5599"/>
              </a:lnSpc>
            </a:pPr>
            <a:r>
              <a:rPr lang="en-US" sz="3999">
                <a:solidFill>
                  <a:srgbClr val="231F20"/>
                </a:solidFill>
                <a:latin typeface="League Spartan"/>
              </a:rPr>
              <a:t>Full Vue.JS</a:t>
            </a:r>
          </a:p>
        </p:txBody>
      </p:sp>
      <p:sp>
        <p:nvSpPr>
          <p:cNvPr name="TextBox 6" id="6"/>
          <p:cNvSpPr txBox="true"/>
          <p:nvPr/>
        </p:nvSpPr>
        <p:spPr>
          <a:xfrm rot="0">
            <a:off x="1028700" y="6010756"/>
            <a:ext cx="6832997" cy="14814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“Widget” pada aplikasi multipage (beberapa) halaman masih dirender di dan server oleh server backend.</a:t>
            </a:r>
          </a:p>
        </p:txBody>
      </p:sp>
      <p:sp>
        <p:nvSpPr>
          <p:cNvPr name="TextBox 7" id="7"/>
          <p:cNvSpPr txBox="true"/>
          <p:nvPr/>
        </p:nvSpPr>
        <p:spPr>
          <a:xfrm rot="0">
            <a:off x="9144000" y="6256665"/>
            <a:ext cx="6832997" cy="1976755"/>
          </a:xfrm>
          <a:prstGeom prst="rect">
            <a:avLst/>
          </a:prstGeom>
        </p:spPr>
        <p:txBody>
          <a:bodyPr anchor="t" rtlCol="false" tIns="0" lIns="0" bIns="0" rIns="0">
            <a:spAutoFit/>
          </a:bodyPr>
          <a:lstStyle/>
          <a:p>
            <a:pPr>
              <a:lnSpc>
                <a:spcPts val="3919"/>
              </a:lnSpc>
            </a:pPr>
            <a:r>
              <a:rPr lang="en-US" sz="2799">
                <a:solidFill>
                  <a:srgbClr val="545454"/>
                </a:solidFill>
                <a:latin typeface="Glacial Indifference"/>
              </a:rPr>
              <a:t>Pendekatan "Single-Page-Application" (SPA). server hanya mengirimkan satu halaman HTML, setelah itu, Vue mengambil alih dan mengontrol UI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DAFzXJ2zFuc</dc:identifier>
  <dcterms:modified xsi:type="dcterms:W3CDTF">2011-08-01T06:04:30Z</dcterms:modified>
  <cp:revision>1</cp:revision>
  <dc:title>BELAJAR NUXTJS SMKN2 BEKASI</dc:title>
</cp:coreProperties>
</file>